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53.xml" ContentType="application/vnd.openxmlformats-officedocument.presentationml.tags+xml"/>
  <Override PartName="/ppt/notesSlides/notesSlide1.xml" ContentType="application/vnd.openxmlformats-officedocument.presentationml.notesSlide+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notesSlides/notesSlide5.xml" ContentType="application/vnd.openxmlformats-officedocument.presentationml.notesSlide+xml"/>
  <Override PartName="/ppt/tags/tag58.xml" ContentType="application/vnd.openxmlformats-officedocument.presentationml.tags+xml"/>
  <Override PartName="/ppt/notesSlides/notesSlide6.xml" ContentType="application/vnd.openxmlformats-officedocument.presentationml.notesSlide+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notesSlides/notesSlide11.xml" ContentType="application/vnd.openxmlformats-officedocument.presentationml.notesSlide+xml"/>
  <Override PartName="/ppt/tags/tag64.xml" ContentType="application/vnd.openxmlformats-officedocument.presentationml.tags+xml"/>
  <Override PartName="/ppt/notesSlides/notesSlide12.xml" ContentType="application/vnd.openxmlformats-officedocument.presentationml.notesSlide+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notesSlides/notesSlide14.xml" ContentType="application/vnd.openxmlformats-officedocument.presentationml.notesSlide+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52" r:id="rId2"/>
    <p:sldMasterId id="2147483879" r:id="rId3"/>
  </p:sldMasterIdLst>
  <p:notesMasterIdLst>
    <p:notesMasterId r:id="rId20"/>
  </p:notesMasterIdLst>
  <p:handoutMasterIdLst>
    <p:handoutMasterId r:id="rId21"/>
  </p:handoutMasterIdLst>
  <p:sldIdLst>
    <p:sldId id="256" r:id="rId4"/>
    <p:sldId id="258" r:id="rId5"/>
    <p:sldId id="280" r:id="rId6"/>
    <p:sldId id="285" r:id="rId7"/>
    <p:sldId id="282" r:id="rId8"/>
    <p:sldId id="279" r:id="rId9"/>
    <p:sldId id="281" r:id="rId10"/>
    <p:sldId id="259" r:id="rId11"/>
    <p:sldId id="283" r:id="rId12"/>
    <p:sldId id="288" r:id="rId13"/>
    <p:sldId id="261" r:id="rId14"/>
    <p:sldId id="286" r:id="rId15"/>
    <p:sldId id="262" r:id="rId16"/>
    <p:sldId id="263" r:id="rId17"/>
    <p:sldId id="290" r:id="rId18"/>
    <p:sldId id="289" r:id="rId19"/>
  </p:sldIdLst>
  <p:sldSz cx="9144000" cy="6858000" type="screen4x3"/>
  <p:notesSz cx="7315200" cy="9601200"/>
  <p:custDataLst>
    <p:tags r:id="rId22"/>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5" autoAdjust="0"/>
    <p:restoredTop sz="94669" autoAdjust="0"/>
  </p:normalViewPr>
  <p:slideViewPr>
    <p:cSldViewPr>
      <p:cViewPr varScale="1">
        <p:scale>
          <a:sx n="91" d="100"/>
          <a:sy n="91" d="100"/>
        </p:scale>
        <p:origin x="402"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ahoma" charset="0"/>
                <a:ea typeface="+mn-ea"/>
              </a:defRPr>
            </a:lvl1pPr>
          </a:lstStyle>
          <a:p>
            <a:pPr>
              <a:defRPr/>
            </a:pPr>
            <a:endParaRPr lang="en-US"/>
          </a:p>
        </p:txBody>
      </p:sp>
      <p:sp>
        <p:nvSpPr>
          <p:cNvPr id="29699"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ahoma" charset="0"/>
                <a:ea typeface="+mn-ea"/>
              </a:defRPr>
            </a:lvl1pPr>
          </a:lstStyle>
          <a:p>
            <a:pPr>
              <a:defRPr/>
            </a:pPr>
            <a:endParaRPr lang="en-US"/>
          </a:p>
        </p:txBody>
      </p:sp>
      <p:sp>
        <p:nvSpPr>
          <p:cNvPr id="29700"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ahoma" charset="0"/>
                <a:ea typeface="+mn-ea"/>
              </a:defRPr>
            </a:lvl1pPr>
          </a:lstStyle>
          <a:p>
            <a:pPr>
              <a:defRPr/>
            </a:pPr>
            <a:endParaRPr lang="en-US"/>
          </a:p>
        </p:txBody>
      </p:sp>
      <p:sp>
        <p:nvSpPr>
          <p:cNvPr id="29701"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ahoma" charset="0"/>
              </a:defRPr>
            </a:lvl1pPr>
          </a:lstStyle>
          <a:p>
            <a:fld id="{FB34ECC8-C4A6-CA45-8B3C-318DF9EF2984}" type="slidenum">
              <a:rPr lang="en-US"/>
              <a:pPr/>
              <a:t>‹#›</a:t>
            </a:fld>
            <a:endParaRPr lang="en-US"/>
          </a:p>
        </p:txBody>
      </p:sp>
    </p:spTree>
    <p:extLst>
      <p:ext uri="{BB962C8B-B14F-4D97-AF65-F5344CB8AC3E}">
        <p14:creationId xmlns:p14="http://schemas.microsoft.com/office/powerpoint/2010/main" val="101737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defRPr>
            </a:lvl1pPr>
          </a:lstStyle>
          <a:p>
            <a:pPr>
              <a:defRPr/>
            </a:pPr>
            <a:endParaRPr lang="en-US"/>
          </a:p>
        </p:txBody>
      </p:sp>
      <p:sp>
        <p:nvSpPr>
          <p:cNvPr id="30723"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5" name="Rectangle 5"/>
          <p:cNvSpPr>
            <a:spLocks noGrp="1" noChangeArrowheads="1"/>
          </p:cNvSpPr>
          <p:nvPr>
            <p:ph type="body" sz="quarter" idx="3"/>
          </p:nvPr>
        </p:nvSpPr>
        <p:spPr bwMode="auto">
          <a:xfrm>
            <a:off x="990600" y="4572000"/>
            <a:ext cx="5334000" cy="434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26"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defRPr>
            </a:lvl1pPr>
          </a:lstStyle>
          <a:p>
            <a:pPr>
              <a:defRPr/>
            </a:pPr>
            <a:endParaRPr lang="en-US"/>
          </a:p>
        </p:txBody>
      </p:sp>
      <p:sp>
        <p:nvSpPr>
          <p:cNvPr id="30727"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3EC7C287-A549-F349-B95A-DE51FC0A3244}" type="slidenum">
              <a:rPr lang="en-US"/>
              <a:pPr/>
              <a:t>‹#›</a:t>
            </a:fld>
            <a:endParaRPr lang="en-US"/>
          </a:p>
        </p:txBody>
      </p:sp>
    </p:spTree>
    <p:extLst>
      <p:ext uri="{BB962C8B-B14F-4D97-AF65-F5344CB8AC3E}">
        <p14:creationId xmlns:p14="http://schemas.microsoft.com/office/powerpoint/2010/main" val="2792279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6E5774E-B5CC-7D41-AEBA-8B5B27EDB722}" type="slidenum">
              <a:rPr lang="en-US">
                <a:latin typeface="Tahoma" charset="0"/>
              </a:rPr>
              <a:pPr eaLnBrk="1" hangingPunct="1"/>
              <a:t>1</a:t>
            </a:fld>
            <a:endParaRPr lang="en-US">
              <a:latin typeface="Tahoma"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17310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C7C287-A549-F349-B95A-DE51FC0A3244}" type="slidenum">
              <a:rPr lang="en-US" smtClean="0"/>
              <a:pPr/>
              <a:t>10</a:t>
            </a:fld>
            <a:endParaRPr lang="en-US"/>
          </a:p>
        </p:txBody>
      </p:sp>
    </p:spTree>
    <p:extLst>
      <p:ext uri="{BB962C8B-B14F-4D97-AF65-F5344CB8AC3E}">
        <p14:creationId xmlns:p14="http://schemas.microsoft.com/office/powerpoint/2010/main" val="226000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5DFC0A1-E42C-814E-9B46-9624DC5B8423}" type="slidenum">
              <a:rPr lang="en-US">
                <a:latin typeface="Tahoma" charset="0"/>
              </a:rPr>
              <a:pPr eaLnBrk="1" hangingPunct="1"/>
              <a:t>11</a:t>
            </a:fld>
            <a:endParaRPr lang="en-US">
              <a:latin typeface="Tahoma"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44986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C7C287-A549-F349-B95A-DE51FC0A3244}" type="slidenum">
              <a:rPr lang="en-US" smtClean="0"/>
              <a:pPr/>
              <a:t>12</a:t>
            </a:fld>
            <a:endParaRPr lang="en-US"/>
          </a:p>
        </p:txBody>
      </p:sp>
    </p:spTree>
    <p:extLst>
      <p:ext uri="{BB962C8B-B14F-4D97-AF65-F5344CB8AC3E}">
        <p14:creationId xmlns:p14="http://schemas.microsoft.com/office/powerpoint/2010/main" val="1139364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685CDE5-40D6-E94F-A10C-E46833B5ADA8}" type="slidenum">
              <a:rPr lang="en-US">
                <a:latin typeface="Tahoma" charset="0"/>
              </a:rPr>
              <a:pPr eaLnBrk="1" hangingPunct="1"/>
              <a:t>13</a:t>
            </a:fld>
            <a:endParaRPr lang="en-US">
              <a:latin typeface="Tahoma"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795583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7775AD1-8A27-6D4D-9C03-52426F3C1C1F}" type="slidenum">
              <a:rPr lang="en-US">
                <a:latin typeface="Tahoma" charset="0"/>
              </a:rPr>
              <a:pPr eaLnBrk="1" hangingPunct="1"/>
              <a:t>14</a:t>
            </a:fld>
            <a:endParaRPr lang="en-US">
              <a:latin typeface="Tahoma"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172755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7775AD1-8A27-6D4D-9C03-52426F3C1C1F}" type="slidenum">
              <a:rPr lang="en-US">
                <a:latin typeface="Tahoma" charset="0"/>
              </a:rPr>
              <a:pPr eaLnBrk="1" hangingPunct="1"/>
              <a:t>15</a:t>
            </a:fld>
            <a:endParaRPr lang="en-US">
              <a:latin typeface="Tahoma"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51371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2603438-60B6-164C-8A6C-E6B5ADFA0327}" type="slidenum">
              <a:rPr lang="en-US">
                <a:latin typeface="Tahoma" charset="0"/>
              </a:rPr>
              <a:pPr eaLnBrk="1" hangingPunct="1"/>
              <a:t>2</a:t>
            </a:fld>
            <a:endParaRPr lang="en-US">
              <a:latin typeface="Tahoma"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970802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1B25716-BAC9-0645-B139-DD55FFF4A941}" type="slidenum">
              <a:rPr lang="en-US">
                <a:latin typeface="Tahoma" charset="0"/>
              </a:rPr>
              <a:pPr eaLnBrk="1" hangingPunct="1"/>
              <a:t>3</a:t>
            </a:fld>
            <a:endParaRPr lang="en-US">
              <a:latin typeface="Tahoma"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79015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C7C287-A549-F349-B95A-DE51FC0A3244}" type="slidenum">
              <a:rPr lang="en-US" smtClean="0"/>
              <a:pPr/>
              <a:t>4</a:t>
            </a:fld>
            <a:endParaRPr lang="en-US"/>
          </a:p>
        </p:txBody>
      </p:sp>
    </p:spTree>
    <p:extLst>
      <p:ext uri="{BB962C8B-B14F-4D97-AF65-F5344CB8AC3E}">
        <p14:creationId xmlns:p14="http://schemas.microsoft.com/office/powerpoint/2010/main" val="165374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6686111-73BD-4B40-80D4-EF010A93FA6E}" type="slidenum">
              <a:rPr lang="en-US">
                <a:latin typeface="Tahoma" charset="0"/>
              </a:rPr>
              <a:pPr eaLnBrk="1" hangingPunct="1"/>
              <a:t>5</a:t>
            </a:fld>
            <a:endParaRPr lang="en-US">
              <a:latin typeface="Tahoma"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86925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812A56D-E0D4-C044-B1E8-F0D6A03832E4}" type="slidenum">
              <a:rPr lang="en-US">
                <a:latin typeface="Tahoma" charset="0"/>
              </a:rPr>
              <a:pPr eaLnBrk="1" hangingPunct="1"/>
              <a:t>6</a:t>
            </a:fld>
            <a:endParaRPr lang="en-US">
              <a:latin typeface="Tahoma"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26772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BBA5990-E56B-2143-9555-D638DA5B7F90}" type="slidenum">
              <a:rPr lang="en-US">
                <a:latin typeface="Tahoma" charset="0"/>
              </a:rPr>
              <a:pPr eaLnBrk="1" hangingPunct="1"/>
              <a:t>7</a:t>
            </a:fld>
            <a:endParaRPr lang="en-US">
              <a:latin typeface="Tahoma"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83530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40F0E6D-0EB4-C549-9A06-45E12443EA72}" type="slidenum">
              <a:rPr lang="en-US">
                <a:latin typeface="Tahoma" charset="0"/>
              </a:rPr>
              <a:pPr eaLnBrk="1" hangingPunct="1"/>
              <a:t>8</a:t>
            </a:fld>
            <a:endParaRPr lang="en-US">
              <a:latin typeface="Tahoma"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60385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FB0AB3C-95C2-1348-B9F3-9049821AF6B6}" type="slidenum">
              <a:rPr lang="en-US">
                <a:latin typeface="Tahoma" charset="0"/>
              </a:rPr>
              <a:pPr eaLnBrk="1" hangingPunct="1"/>
              <a:t>9</a:t>
            </a:fld>
            <a:endParaRPr lang="en-US">
              <a:latin typeface="Tahoma"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232206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38.pn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 Id="rId14" Type="http://schemas.openxmlformats.org/officeDocument/2006/relationships/image" Target="../media/image50.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0.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51.png"/></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856622571"/>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360531724"/>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06628777"/>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32874404"/>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08559742"/>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153687821"/>
      </p:ext>
    </p:extLst>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745714711"/>
      </p:ext>
    </p:extLst>
  </p:cSld>
  <p:clrMapOvr>
    <a:masterClrMapping/>
  </p:clrMapOvr>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753739521"/>
      </p:ext>
    </p:extLst>
  </p:cSld>
  <p:clrMapOvr>
    <a:masterClrMapping/>
  </p:clrMapOvr>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229427936"/>
      </p:ext>
    </p:extLst>
  </p:cSld>
  <p:clrMapOvr>
    <a:masterClrMapping/>
  </p:clrMapOvr>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Light">
    <p:spTree>
      <p:nvGrpSpPr>
        <p:cNvPr id="1" name=""/>
        <p:cNvGrpSpPr/>
        <p:nvPr/>
      </p:nvGrpSpPr>
      <p:grpSpPr>
        <a:xfrm>
          <a:off x="0" y="0"/>
          <a:ext cx="0" cy="0"/>
          <a:chOff x="0" y="0"/>
          <a:chExt cx="0" cy="0"/>
        </a:xfrm>
      </p:grpSpPr>
      <p:sp>
        <p:nvSpPr>
          <p:cNvPr id="3" name="Title 1"/>
          <p:cNvSpPr txBox="1">
            <a:spLocks/>
          </p:cNvSpPr>
          <p:nvPr/>
        </p:nvSpPr>
        <p:spPr>
          <a:xfrm>
            <a:off x="224971" y="135350"/>
            <a:ext cx="8694058" cy="911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mtClean="0"/>
              <a:t>Icons for Use Throughout – Light Theme</a:t>
            </a:r>
            <a:endParaRPr lang="en-US" dirty="0"/>
          </a:p>
        </p:txBody>
      </p:sp>
      <p:pic>
        <p:nvPicPr>
          <p:cNvPr id="4" name="Picture 3"/>
          <p:cNvPicPr preferRelativeResize="0">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3811543458"/>
      </p:ext>
    </p:extLst>
  </p:cSld>
  <p:clrMapOvr>
    <a:masterClrMapping/>
  </p:clrMapOvr>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normAutofit/>
          </a:bodyPr>
          <a:lstStyle/>
          <a:p>
            <a:r>
              <a:rPr lang="en-US" smtClean="0"/>
              <a:t>Click to edit Master title style</a:t>
            </a:r>
            <a:endParaRPr lang="en-US" dirty="0"/>
          </a:p>
        </p:txBody>
      </p:sp>
      <p:sp>
        <p:nvSpPr>
          <p:cNvPr id="4" name="Oval 3"/>
          <p:cNvSpPr/>
          <p:nvPr/>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1</a:t>
            </a:r>
            <a:endParaRPr lang="en-US" sz="2800" dirty="0">
              <a:solidFill>
                <a:schemeClr val="accent3"/>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2</a:t>
            </a:r>
            <a:endParaRPr lang="en-US" sz="2800" dirty="0">
              <a:solidFill>
                <a:schemeClr val="accent3"/>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4</a:t>
            </a:r>
            <a:endParaRPr lang="en-US" sz="2800" dirty="0">
              <a:solidFill>
                <a:schemeClr val="accent3"/>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1</a:t>
            </a:r>
            <a:endParaRPr lang="en-US" sz="2800" dirty="0">
              <a:solidFill>
                <a:schemeClr val="accent6"/>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2</a:t>
            </a:r>
            <a:endParaRPr lang="en-US" sz="2800" dirty="0">
              <a:solidFill>
                <a:schemeClr val="accent6"/>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4</a:t>
            </a:r>
            <a:endParaRPr lang="en-US" sz="28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694522682"/>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06452139"/>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t>Click to edit Master title style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3802" y="1230599"/>
            <a:ext cx="640135" cy="4572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3802" y="1851639"/>
            <a:ext cx="640135" cy="45724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3802" y="2472679"/>
            <a:ext cx="640135" cy="4572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13802" y="3093719"/>
            <a:ext cx="640135" cy="45724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148219" y="1230599"/>
            <a:ext cx="1371719" cy="45724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48218" y="1851639"/>
            <a:ext cx="1371719" cy="45114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48218" y="2472679"/>
            <a:ext cx="1371719" cy="45724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48217" y="3099816"/>
            <a:ext cx="1371719" cy="451143"/>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753838" y="1249734"/>
            <a:ext cx="1554615" cy="45724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53837" y="1845542"/>
            <a:ext cx="1554615" cy="45724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753837" y="2472679"/>
            <a:ext cx="1554615" cy="45724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753837" y="3081525"/>
            <a:ext cx="1554615" cy="457240"/>
          </a:xfrm>
          <a:prstGeom prst="rect">
            <a:avLst/>
          </a:prstGeom>
        </p:spPr>
      </p:pic>
      <p:grpSp>
        <p:nvGrpSpPr>
          <p:cNvPr id="2" name="Group 1"/>
          <p:cNvGrpSpPr/>
          <p:nvPr/>
        </p:nvGrpSpPr>
        <p:grpSpPr>
          <a:xfrm>
            <a:off x="3668372" y="3697195"/>
            <a:ext cx="640080" cy="457200"/>
            <a:chOff x="3668372" y="3697195"/>
            <a:chExt cx="640080" cy="457200"/>
          </a:xfrm>
        </p:grpSpPr>
        <p:sp>
          <p:nvSpPr>
            <p:cNvPr id="71" name="Pentagon 70"/>
            <p:cNvSpPr/>
            <p:nvPr/>
          </p:nvSpPr>
          <p:spPr>
            <a:xfrm>
              <a:off x="3851252" y="3697195"/>
              <a:ext cx="4572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668372" y="369719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668372" y="4531766"/>
            <a:ext cx="640080" cy="457200"/>
            <a:chOff x="3668372" y="4531766"/>
            <a:chExt cx="640080" cy="457200"/>
          </a:xfrm>
        </p:grpSpPr>
        <p:sp>
          <p:nvSpPr>
            <p:cNvPr id="73" name="Pentagon 72"/>
            <p:cNvSpPr/>
            <p:nvPr/>
          </p:nvSpPr>
          <p:spPr>
            <a:xfrm>
              <a:off x="3851252" y="4531766"/>
              <a:ext cx="4572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68372" y="453176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668372" y="5366337"/>
            <a:ext cx="640080" cy="457200"/>
            <a:chOff x="3668372" y="5366337"/>
            <a:chExt cx="640080" cy="457200"/>
          </a:xfrm>
        </p:grpSpPr>
        <p:sp>
          <p:nvSpPr>
            <p:cNvPr id="75" name="Pentagon 74"/>
            <p:cNvSpPr/>
            <p:nvPr/>
          </p:nvSpPr>
          <p:spPr>
            <a:xfrm>
              <a:off x="3851252" y="5366337"/>
              <a:ext cx="4572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3668372" y="536633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68372" y="6200908"/>
            <a:ext cx="640080" cy="457200"/>
            <a:chOff x="3668372" y="6200908"/>
            <a:chExt cx="640080" cy="457200"/>
          </a:xfrm>
        </p:grpSpPr>
        <p:sp>
          <p:nvSpPr>
            <p:cNvPr id="77" name="Pentagon 76"/>
            <p:cNvSpPr/>
            <p:nvPr/>
          </p:nvSpPr>
          <p:spPr>
            <a:xfrm>
              <a:off x="3851252" y="620090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668372" y="620090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5058484" y="3690371"/>
            <a:ext cx="1371600" cy="453104"/>
            <a:chOff x="2303060" y="1350261"/>
            <a:chExt cx="1371600" cy="453104"/>
          </a:xfrm>
        </p:grpSpPr>
        <p:sp>
          <p:nvSpPr>
            <p:cNvPr id="80" name="Round Same Side Corner Rectangle 79"/>
            <p:cNvSpPr/>
            <p:nvPr/>
          </p:nvSpPr>
          <p:spPr>
            <a:xfrm>
              <a:off x="2303060" y="1350261"/>
              <a:ext cx="1371600" cy="36576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03060" y="1711925"/>
              <a:ext cx="1371600" cy="914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5058484" y="4505139"/>
            <a:ext cx="1371600" cy="453104"/>
            <a:chOff x="2303060" y="2165029"/>
            <a:chExt cx="1371600" cy="453104"/>
          </a:xfrm>
        </p:grpSpPr>
        <p:sp>
          <p:nvSpPr>
            <p:cNvPr id="83" name="Round Same Side Corner Rectangle 82"/>
            <p:cNvSpPr/>
            <p:nvPr/>
          </p:nvSpPr>
          <p:spPr>
            <a:xfrm>
              <a:off x="2303060" y="2165029"/>
              <a:ext cx="1371600" cy="36576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303060" y="2526693"/>
              <a:ext cx="1371600" cy="9144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5058484" y="5366337"/>
            <a:ext cx="1371600" cy="453104"/>
            <a:chOff x="2303060" y="3026227"/>
            <a:chExt cx="1371600" cy="453104"/>
          </a:xfrm>
        </p:grpSpPr>
        <p:sp>
          <p:nvSpPr>
            <p:cNvPr id="86" name="Round Same Side Corner Rectangle 85"/>
            <p:cNvSpPr/>
            <p:nvPr/>
          </p:nvSpPr>
          <p:spPr>
            <a:xfrm>
              <a:off x="2303060" y="3026227"/>
              <a:ext cx="1371600" cy="36576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2303060" y="3387891"/>
              <a:ext cx="1371600" cy="9144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58484" y="6181105"/>
            <a:ext cx="1371600" cy="453104"/>
            <a:chOff x="2303060" y="3840995"/>
            <a:chExt cx="1371600" cy="453104"/>
          </a:xfrm>
        </p:grpSpPr>
        <p:sp>
          <p:nvSpPr>
            <p:cNvPr id="89" name="Round Same Side Corner Rectangle 88"/>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7355542" y="3697195"/>
            <a:ext cx="1554480" cy="457200"/>
            <a:chOff x="4600118" y="1357085"/>
            <a:chExt cx="1554480" cy="457200"/>
          </a:xfrm>
        </p:grpSpPr>
        <p:sp>
          <p:nvSpPr>
            <p:cNvPr id="92" name="Pentagon 91"/>
            <p:cNvSpPr/>
            <p:nvPr/>
          </p:nvSpPr>
          <p:spPr>
            <a:xfrm>
              <a:off x="4782998" y="1357085"/>
              <a:ext cx="13716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600118" y="135708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7355542" y="4531766"/>
            <a:ext cx="1554480" cy="457200"/>
            <a:chOff x="4600118" y="2191656"/>
            <a:chExt cx="1554480" cy="457200"/>
          </a:xfrm>
        </p:grpSpPr>
        <p:sp>
          <p:nvSpPr>
            <p:cNvPr id="95" name="Pentagon 94"/>
            <p:cNvSpPr/>
            <p:nvPr/>
          </p:nvSpPr>
          <p:spPr>
            <a:xfrm>
              <a:off x="4782998" y="2191656"/>
              <a:ext cx="13716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00118" y="219165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7355542" y="5366337"/>
            <a:ext cx="1554480" cy="457200"/>
            <a:chOff x="4600118" y="3026227"/>
            <a:chExt cx="1554480" cy="457200"/>
          </a:xfrm>
        </p:grpSpPr>
        <p:sp>
          <p:nvSpPr>
            <p:cNvPr id="98" name="Pentagon 97"/>
            <p:cNvSpPr/>
            <p:nvPr/>
          </p:nvSpPr>
          <p:spPr>
            <a:xfrm>
              <a:off x="4782998" y="3026227"/>
              <a:ext cx="13716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600118" y="302622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7355542" y="6200908"/>
            <a:ext cx="1554480" cy="457200"/>
            <a:chOff x="4600118" y="3860798"/>
            <a:chExt cx="1554480" cy="457200"/>
          </a:xfrm>
        </p:grpSpPr>
        <p:sp>
          <p:nvSpPr>
            <p:cNvPr id="101" name="Pentagon 100"/>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597563108"/>
      </p:ext>
    </p:extLst>
  </p:cSld>
  <p:clrMapOvr>
    <a:masterClrMapping/>
  </p:clrMapOvr>
  <p:timing>
    <p:tnLst>
      <p:par>
        <p:cTn id="1" dur="indefinite" restart="never" nodeType="tmRoot"/>
      </p:par>
    </p:tn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4" name="Group 3"/>
          <p:cNvGrpSpPr/>
          <p:nvPr/>
        </p:nvGrpSpPr>
        <p:grpSpPr>
          <a:xfrm>
            <a:off x="7094966" y="0"/>
            <a:ext cx="1371719" cy="457240"/>
            <a:chOff x="7094966" y="0"/>
            <a:chExt cx="1371719" cy="45724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7" name="Group 6"/>
          <p:cNvGrpSpPr/>
          <p:nvPr/>
        </p:nvGrpSpPr>
        <p:grpSpPr>
          <a:xfrm>
            <a:off x="5123903" y="-1159"/>
            <a:ext cx="1371719" cy="458399"/>
            <a:chOff x="5123903" y="-1159"/>
            <a:chExt cx="1371719" cy="458399"/>
          </a:xfrm>
        </p:grpSpPr>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0" name="Group 9"/>
          <p:cNvGrpSpPr/>
          <p:nvPr/>
        </p:nvGrpSpPr>
        <p:grpSpPr>
          <a:xfrm>
            <a:off x="2943880" y="-7255"/>
            <a:ext cx="1371719" cy="457240"/>
            <a:chOff x="2943880" y="-7255"/>
            <a:chExt cx="1371719" cy="457240"/>
          </a:xfrm>
        </p:grpSpPr>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3" name="Group 12"/>
          <p:cNvGrpSpPr/>
          <p:nvPr/>
        </p:nvGrpSpPr>
        <p:grpSpPr>
          <a:xfrm>
            <a:off x="886300" y="-1160"/>
            <a:ext cx="1371720" cy="451143"/>
            <a:chOff x="886300" y="-1160"/>
            <a:chExt cx="1371720" cy="451143"/>
          </a:xfrm>
        </p:grpSpPr>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6" name="Group 15"/>
          <p:cNvGrpSpPr/>
          <p:nvPr/>
        </p:nvGrpSpPr>
        <p:grpSpPr>
          <a:xfrm>
            <a:off x="0" y="1033087"/>
            <a:ext cx="640135" cy="457240"/>
            <a:chOff x="0" y="1033087"/>
            <a:chExt cx="640135" cy="457240"/>
          </a:xfrm>
        </p:grpSpPr>
        <p:pic>
          <p:nvPicPr>
            <p:cNvPr id="17" name="Picture 1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19" name="Group 18"/>
          <p:cNvGrpSpPr/>
          <p:nvPr/>
        </p:nvGrpSpPr>
        <p:grpSpPr>
          <a:xfrm>
            <a:off x="-1" y="1944330"/>
            <a:ext cx="640135" cy="457240"/>
            <a:chOff x="-1" y="1944330"/>
            <a:chExt cx="640135" cy="457240"/>
          </a:xfrm>
        </p:grpSpPr>
        <p:pic>
          <p:nvPicPr>
            <p:cNvPr id="20" name="Picture 1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2" name="Group 21"/>
          <p:cNvGrpSpPr/>
          <p:nvPr/>
        </p:nvGrpSpPr>
        <p:grpSpPr>
          <a:xfrm>
            <a:off x="7589385" y="1055266"/>
            <a:ext cx="1554615" cy="457240"/>
            <a:chOff x="7589385" y="1055266"/>
            <a:chExt cx="1554615" cy="457240"/>
          </a:xfrm>
        </p:grpSpPr>
        <p:pic>
          <p:nvPicPr>
            <p:cNvPr id="23" name="Picture 2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5" name="Group 24"/>
          <p:cNvGrpSpPr/>
          <p:nvPr/>
        </p:nvGrpSpPr>
        <p:grpSpPr>
          <a:xfrm>
            <a:off x="7589385" y="2070065"/>
            <a:ext cx="1554615" cy="457240"/>
            <a:chOff x="7589385" y="2070065"/>
            <a:chExt cx="1554615" cy="457240"/>
          </a:xfrm>
        </p:grpSpPr>
        <p:pic>
          <p:nvPicPr>
            <p:cNvPr id="26" name="Picture 25"/>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8" name="Rectangle 27"/>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5726299"/>
      </p:ext>
    </p:extLst>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457200" y="6324600"/>
            <a:ext cx="1828800" cy="365125"/>
          </a:xfrm>
          <a:prstGeom prst="rect">
            <a:avLst/>
          </a:prstGeom>
        </p:spPr>
        <p:txBody>
          <a:bodyPr/>
          <a:lstStyle>
            <a:lvl1pPr>
              <a:defRPr/>
            </a:lvl1pPr>
          </a:lstStyle>
          <a:p>
            <a:pPr>
              <a:defRPr/>
            </a:pPr>
            <a:r>
              <a:rPr lang="en-US" smtClean="0"/>
              <a:t>BDK06-2</a:t>
            </a:r>
            <a:endParaRPr lang="en-US"/>
          </a:p>
        </p:txBody>
      </p:sp>
      <p:sp>
        <p:nvSpPr>
          <p:cNvPr id="5" name="Slide Number Placeholder 5"/>
          <p:cNvSpPr>
            <a:spLocks noGrp="1"/>
          </p:cNvSpPr>
          <p:nvPr>
            <p:ph type="sldNum" sz="quarter" idx="11"/>
          </p:nvPr>
        </p:nvSpPr>
        <p:spPr>
          <a:xfrm>
            <a:off x="3581400" y="6324600"/>
            <a:ext cx="1828800" cy="365125"/>
          </a:xfrm>
          <a:prstGeom prst="rect">
            <a:avLst/>
          </a:prstGeom>
        </p:spPr>
        <p:txBody>
          <a:bodyPr/>
          <a:lstStyle>
            <a:lvl1pPr>
              <a:defRPr/>
            </a:lvl1pPr>
          </a:lstStyle>
          <a:p>
            <a:fld id="{CA9682E2-70C2-F64C-B6DB-9A72B1B07B7D}" type="slidenum">
              <a:rPr lang="en-US"/>
              <a:pPr/>
              <a:t>‹#›</a:t>
            </a:fld>
            <a:endParaRPr lang="en-US"/>
          </a:p>
        </p:txBody>
      </p:sp>
    </p:spTree>
    <p:extLst>
      <p:ext uri="{BB962C8B-B14F-4D97-AF65-F5344CB8AC3E}">
        <p14:creationId xmlns:p14="http://schemas.microsoft.com/office/powerpoint/2010/main" val="42164741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ln>
                  <a:noFill/>
                </a:ln>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50000"/>
                  </a:schemeClr>
                </a:solidFill>
              </a:rPr>
              <a:t>BD2K Open Educational Resources | Oregon Health &amp; Science University</a:t>
            </a:r>
            <a:endParaRPr lang="en-US" dirty="0">
              <a:solidFill>
                <a:schemeClr val="accent5">
                  <a:lumMod val="50000"/>
                </a:schemeClr>
              </a:solidFill>
            </a:endParaRPr>
          </a:p>
        </p:txBody>
      </p:sp>
    </p:spTree>
    <p:custDataLst>
      <p:tags r:id="rId1"/>
    </p:custDataLst>
    <p:extLst>
      <p:ext uri="{BB962C8B-B14F-4D97-AF65-F5344CB8AC3E}">
        <p14:creationId xmlns:p14="http://schemas.microsoft.com/office/powerpoint/2010/main" val="296629504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9307958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7333198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ext uri="{BB962C8B-B14F-4D97-AF65-F5344CB8AC3E}">
        <p14:creationId xmlns:p14="http://schemas.microsoft.com/office/powerpoint/2010/main" val="133409785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88413010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55988313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321007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612314910"/>
      </p:ext>
    </p:extLst>
  </p:cSld>
  <p:clrMapOvr>
    <a:masterClrMapping/>
  </p:clrMapOvr>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12684591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6727828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10362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15599481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38153396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16984885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82937355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7047844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26757057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3798374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25780979"/>
      </p:ext>
    </p:extLst>
  </p:cSld>
  <p:clrMapOvr>
    <a:masterClrMapping/>
  </p:clrMapOvr>
  <p:timing>
    <p:tnLst>
      <p:par>
        <p:cT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67053271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97310339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2903020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56545409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n>
                  <a:noFill/>
                </a:ln>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n>
                  <a:noFill/>
                </a:ln>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82047907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preferRelativeResize="0">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email">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cstate="email">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cstate="email">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cstate="email">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cstate="email">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cstate="email">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p:nvPicPr>
        <p:blipFill>
          <a:blip r:embed="rId10" cstate="email">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cstate="email">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cstate="email">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p:nvPicPr>
        <p:blipFill>
          <a:blip r:embed="rId13" cstate="email">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p:nvPicPr>
        <p:blipFill>
          <a:blip r:embed="rId14" cstate="email">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p:nvPicPr>
        <p:blipFill>
          <a:blip r:embed="rId15" cstate="email">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p:nvPicPr>
        <p:blipFill>
          <a:blip r:embed="rId16" cstate="email">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cstate="email">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cstate="email">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88665639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sp>
        <p:nvSpPr>
          <p:cNvPr id="4" name="Oval 3"/>
          <p:cNvSpPr/>
          <p:nvPr/>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1</a:t>
            </a:r>
            <a:endParaRPr lang="en-US" sz="2800" dirty="0">
              <a:solidFill>
                <a:schemeClr val="tx1">
                  <a:lumMod val="40000"/>
                  <a:lumOff val="60000"/>
                </a:schemeClr>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2</a:t>
            </a:r>
            <a:endParaRPr lang="en-US" sz="2800" dirty="0">
              <a:solidFill>
                <a:schemeClr val="tx1">
                  <a:lumMod val="40000"/>
                  <a:lumOff val="60000"/>
                </a:schemeClr>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40000"/>
                    <a:lumOff val="60000"/>
                  </a:schemeClr>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4</a:t>
            </a:r>
            <a:endParaRPr lang="en-US" sz="2800" dirty="0">
              <a:solidFill>
                <a:schemeClr val="tx1">
                  <a:lumMod val="40000"/>
                  <a:lumOff val="60000"/>
                </a:schemeClr>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1</a:t>
            </a:r>
            <a:endParaRPr lang="en-US" sz="2800" dirty="0">
              <a:solidFill>
                <a:schemeClr val="accent3">
                  <a:lumMod val="40000"/>
                  <a:lumOff val="60000"/>
                </a:schemeClr>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2</a:t>
            </a:r>
            <a:endParaRPr lang="en-US" sz="2800" dirty="0">
              <a:solidFill>
                <a:schemeClr val="accent3">
                  <a:lumMod val="40000"/>
                  <a:lumOff val="60000"/>
                </a:schemeClr>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lumMod val="40000"/>
                    <a:lumOff val="60000"/>
                  </a:schemeClr>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4</a:t>
            </a:r>
            <a:endParaRPr lang="en-US" sz="2800" dirty="0">
              <a:solidFill>
                <a:schemeClr val="accent3">
                  <a:lumMod val="40000"/>
                  <a:lumOff val="60000"/>
                </a:schemeClr>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1</a:t>
            </a:r>
            <a:endParaRPr lang="en-US" sz="2800" dirty="0">
              <a:solidFill>
                <a:schemeClr val="accent6">
                  <a:lumMod val="40000"/>
                  <a:lumOff val="60000"/>
                </a:schemeClr>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2</a:t>
            </a:r>
            <a:endParaRPr lang="en-US" sz="2800" dirty="0">
              <a:solidFill>
                <a:schemeClr val="accent6">
                  <a:lumMod val="40000"/>
                  <a:lumOff val="60000"/>
                </a:schemeClr>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40000"/>
                    <a:lumOff val="60000"/>
                  </a:schemeClr>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4</a:t>
            </a:r>
            <a:endParaRPr lang="en-US" sz="28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257740814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4973" y="1278854"/>
            <a:ext cx="640135" cy="4572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4973" y="1894409"/>
            <a:ext cx="640135" cy="45724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973" y="2533036"/>
            <a:ext cx="640135" cy="4572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4971" y="3189475"/>
            <a:ext cx="640135" cy="45724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67465" y="1278854"/>
            <a:ext cx="1371719" cy="45724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67465" y="1923458"/>
            <a:ext cx="1371719" cy="45114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067466" y="2533036"/>
            <a:ext cx="1371719" cy="45724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67465" y="3195572"/>
            <a:ext cx="1371719" cy="451143"/>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741905" y="1278854"/>
            <a:ext cx="1554615" cy="45724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41905" y="1888432"/>
            <a:ext cx="1554615" cy="45724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741905" y="2521082"/>
            <a:ext cx="1554615" cy="45724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741903" y="3171543"/>
            <a:ext cx="1554615" cy="457240"/>
          </a:xfrm>
          <a:prstGeom prst="rect">
            <a:avLst/>
          </a:prstGeom>
        </p:spPr>
      </p:pic>
      <p:grpSp>
        <p:nvGrpSpPr>
          <p:cNvPr id="71" name="Group 70"/>
          <p:cNvGrpSpPr/>
          <p:nvPr/>
        </p:nvGrpSpPr>
        <p:grpSpPr>
          <a:xfrm>
            <a:off x="4925168" y="3628783"/>
            <a:ext cx="640080" cy="457200"/>
            <a:chOff x="912948" y="1357085"/>
            <a:chExt cx="640080" cy="457200"/>
          </a:xfrm>
        </p:grpSpPr>
        <p:sp>
          <p:nvSpPr>
            <p:cNvPr id="72" name="Pentagon 71"/>
            <p:cNvSpPr/>
            <p:nvPr/>
          </p:nvSpPr>
          <p:spPr>
            <a:xfrm>
              <a:off x="1095828" y="1357085"/>
              <a:ext cx="4572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1294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4925168" y="4463354"/>
            <a:ext cx="640080" cy="457200"/>
            <a:chOff x="912948" y="2191656"/>
            <a:chExt cx="640080" cy="457200"/>
          </a:xfrm>
        </p:grpSpPr>
        <p:sp>
          <p:nvSpPr>
            <p:cNvPr id="75" name="Pentagon 74"/>
            <p:cNvSpPr/>
            <p:nvPr/>
          </p:nvSpPr>
          <p:spPr>
            <a:xfrm>
              <a:off x="1095828" y="2191656"/>
              <a:ext cx="4572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1294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925168" y="5297925"/>
            <a:ext cx="640080" cy="457200"/>
            <a:chOff x="912948" y="3026227"/>
            <a:chExt cx="640080" cy="457200"/>
          </a:xfrm>
        </p:grpSpPr>
        <p:sp>
          <p:nvSpPr>
            <p:cNvPr id="78" name="Pentagon 77"/>
            <p:cNvSpPr/>
            <p:nvPr/>
          </p:nvSpPr>
          <p:spPr>
            <a:xfrm>
              <a:off x="1095828" y="3026227"/>
              <a:ext cx="4572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91294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4925168" y="6132496"/>
            <a:ext cx="640080" cy="457200"/>
            <a:chOff x="912948" y="3860798"/>
            <a:chExt cx="640080" cy="457200"/>
          </a:xfrm>
        </p:grpSpPr>
        <p:sp>
          <p:nvSpPr>
            <p:cNvPr id="81" name="Pentagon 80"/>
            <p:cNvSpPr/>
            <p:nvPr/>
          </p:nvSpPr>
          <p:spPr>
            <a:xfrm>
              <a:off x="1095828" y="386079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1294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5696141" y="3632879"/>
            <a:ext cx="1371600" cy="453104"/>
            <a:chOff x="2303060" y="1350261"/>
            <a:chExt cx="1371600" cy="453104"/>
          </a:xfrm>
        </p:grpSpPr>
        <p:sp>
          <p:nvSpPr>
            <p:cNvPr id="84" name="Round Same Side Corner Rectangle 83"/>
            <p:cNvSpPr/>
            <p:nvPr/>
          </p:nvSpPr>
          <p:spPr>
            <a:xfrm>
              <a:off x="2303060" y="1350261"/>
              <a:ext cx="1371600" cy="365760"/>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303060" y="1711925"/>
              <a:ext cx="1371600" cy="9144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5696141" y="4447647"/>
            <a:ext cx="1371600" cy="453104"/>
            <a:chOff x="2303060" y="2165029"/>
            <a:chExt cx="1371600" cy="453104"/>
          </a:xfrm>
        </p:grpSpPr>
        <p:sp>
          <p:nvSpPr>
            <p:cNvPr id="87" name="Round Same Side Corner Rectangle 86"/>
            <p:cNvSpPr/>
            <p:nvPr/>
          </p:nvSpPr>
          <p:spPr>
            <a:xfrm>
              <a:off x="2303060" y="2165029"/>
              <a:ext cx="1371600" cy="365760"/>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303060" y="2526693"/>
              <a:ext cx="1371600" cy="9144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5696141" y="5308845"/>
            <a:ext cx="1371600" cy="453104"/>
            <a:chOff x="2303060" y="3026227"/>
            <a:chExt cx="1371600" cy="453104"/>
          </a:xfrm>
        </p:grpSpPr>
        <p:sp>
          <p:nvSpPr>
            <p:cNvPr id="90" name="Round Same Side Corner Rectangle 89"/>
            <p:cNvSpPr/>
            <p:nvPr/>
          </p:nvSpPr>
          <p:spPr>
            <a:xfrm>
              <a:off x="2303060" y="3026227"/>
              <a:ext cx="1371600" cy="36576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03060" y="3387891"/>
              <a:ext cx="1371600" cy="9144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5696141" y="6123613"/>
            <a:ext cx="1371600" cy="453104"/>
            <a:chOff x="2303060" y="3840995"/>
            <a:chExt cx="1371600" cy="453104"/>
          </a:xfrm>
        </p:grpSpPr>
        <p:sp>
          <p:nvSpPr>
            <p:cNvPr id="93" name="Round Same Side Corner Rectangle 92"/>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364549" y="3628783"/>
            <a:ext cx="1554480" cy="457200"/>
            <a:chOff x="4600118" y="1357085"/>
            <a:chExt cx="1554480" cy="457200"/>
          </a:xfrm>
        </p:grpSpPr>
        <p:sp>
          <p:nvSpPr>
            <p:cNvPr id="96" name="Pentagon 95"/>
            <p:cNvSpPr/>
            <p:nvPr/>
          </p:nvSpPr>
          <p:spPr>
            <a:xfrm>
              <a:off x="4782998" y="1357085"/>
              <a:ext cx="13716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60011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7364549" y="4463354"/>
            <a:ext cx="1554480" cy="457200"/>
            <a:chOff x="4600118" y="2191656"/>
            <a:chExt cx="1554480" cy="457200"/>
          </a:xfrm>
        </p:grpSpPr>
        <p:sp>
          <p:nvSpPr>
            <p:cNvPr id="99" name="Pentagon 98"/>
            <p:cNvSpPr/>
            <p:nvPr/>
          </p:nvSpPr>
          <p:spPr>
            <a:xfrm>
              <a:off x="4782998" y="2191656"/>
              <a:ext cx="13716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60011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364549" y="5297925"/>
            <a:ext cx="1554480" cy="457200"/>
            <a:chOff x="4600118" y="3026227"/>
            <a:chExt cx="1554480" cy="457200"/>
          </a:xfrm>
        </p:grpSpPr>
        <p:sp>
          <p:nvSpPr>
            <p:cNvPr id="102" name="Pentagon 101"/>
            <p:cNvSpPr/>
            <p:nvPr/>
          </p:nvSpPr>
          <p:spPr>
            <a:xfrm>
              <a:off x="4782998" y="3026227"/>
              <a:ext cx="13716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60011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7364549" y="6132496"/>
            <a:ext cx="1554480" cy="457200"/>
            <a:chOff x="4600118" y="3860798"/>
            <a:chExt cx="1554480" cy="457200"/>
          </a:xfrm>
        </p:grpSpPr>
        <p:sp>
          <p:nvSpPr>
            <p:cNvPr id="105" name="Pentagon 104"/>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20252795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5" name="Group 4"/>
          <p:cNvGrpSpPr/>
          <p:nvPr/>
        </p:nvGrpSpPr>
        <p:grpSpPr>
          <a:xfrm>
            <a:off x="7094966" y="0"/>
            <a:ext cx="1371719" cy="457240"/>
            <a:chOff x="7094966" y="0"/>
            <a:chExt cx="1371719" cy="45724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8" name="Group 7"/>
          <p:cNvGrpSpPr/>
          <p:nvPr/>
        </p:nvGrpSpPr>
        <p:grpSpPr>
          <a:xfrm>
            <a:off x="5123903" y="-1159"/>
            <a:ext cx="1371719" cy="458399"/>
            <a:chOff x="5123903" y="-1159"/>
            <a:chExt cx="1371719" cy="458399"/>
          </a:xfrm>
        </p:grpSpPr>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1" name="Group 10"/>
          <p:cNvGrpSpPr/>
          <p:nvPr/>
        </p:nvGrpSpPr>
        <p:grpSpPr>
          <a:xfrm>
            <a:off x="2943880" y="-7255"/>
            <a:ext cx="1371719" cy="457240"/>
            <a:chOff x="2943880" y="-7255"/>
            <a:chExt cx="1371719" cy="457240"/>
          </a:xfrm>
        </p:grpSpPr>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7" name="Group 16"/>
          <p:cNvGrpSpPr/>
          <p:nvPr/>
        </p:nvGrpSpPr>
        <p:grpSpPr>
          <a:xfrm>
            <a:off x="0" y="1033087"/>
            <a:ext cx="640135" cy="457240"/>
            <a:chOff x="0" y="1033087"/>
            <a:chExt cx="640135" cy="457240"/>
          </a:xfrm>
        </p:grpSpPr>
        <p:pic>
          <p:nvPicPr>
            <p:cNvPr id="18" name="Picture 1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20" name="Group 19"/>
          <p:cNvGrpSpPr/>
          <p:nvPr/>
        </p:nvGrpSpPr>
        <p:grpSpPr>
          <a:xfrm>
            <a:off x="-1" y="1944330"/>
            <a:ext cx="640135" cy="457240"/>
            <a:chOff x="-1" y="1944330"/>
            <a:chExt cx="640135" cy="457240"/>
          </a:xfrm>
        </p:grpSpPr>
        <p:pic>
          <p:nvPicPr>
            <p:cNvPr id="21" name="Picture 2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3" name="Group 22"/>
          <p:cNvGrpSpPr/>
          <p:nvPr/>
        </p:nvGrpSpPr>
        <p:grpSpPr>
          <a:xfrm>
            <a:off x="7589385" y="1055266"/>
            <a:ext cx="1554615" cy="457240"/>
            <a:chOff x="7589385" y="1055266"/>
            <a:chExt cx="1554615" cy="457240"/>
          </a:xfrm>
        </p:grpSpPr>
        <p:pic>
          <p:nvPicPr>
            <p:cNvPr id="24" name="Picture 2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6" name="Group 25"/>
          <p:cNvGrpSpPr/>
          <p:nvPr/>
        </p:nvGrpSpPr>
        <p:grpSpPr>
          <a:xfrm>
            <a:off x="7589385" y="2070065"/>
            <a:ext cx="1554615" cy="457240"/>
            <a:chOff x="7589385" y="2070065"/>
            <a:chExt cx="1554615" cy="457240"/>
          </a:xfrm>
        </p:grpSpPr>
        <p:pic>
          <p:nvPicPr>
            <p:cNvPr id="27" name="Picture 2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9" name="Rectangle 28"/>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sp>
        <p:nvSpPr>
          <p:cNvPr id="35" name="TextBox 34"/>
          <p:cNvSpPr txBox="1"/>
          <p:nvPr/>
        </p:nvSpPr>
        <p:spPr>
          <a:xfrm>
            <a:off x="2296880" y="1557397"/>
            <a:ext cx="1371720" cy="615553"/>
          </a:xfrm>
          <a:prstGeom prst="rect">
            <a:avLst/>
          </a:prstGeom>
          <a:no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mj-lt"/>
                <a:ea typeface="+mn-ea"/>
                <a:cs typeface="+mn-cs"/>
              </a:rPr>
              <a:t>Glossary</a:t>
            </a:r>
          </a:p>
          <a:p>
            <a:pPr algn="ctr"/>
            <a:endParaRPr lang="en-US" dirty="0"/>
          </a:p>
        </p:txBody>
      </p:sp>
      <p:grpSp>
        <p:nvGrpSpPr>
          <p:cNvPr id="36" name="Group 35"/>
          <p:cNvGrpSpPr/>
          <p:nvPr/>
        </p:nvGrpSpPr>
        <p:grpSpPr>
          <a:xfrm rot="10800000">
            <a:off x="967140" y="-5500"/>
            <a:ext cx="1371719" cy="449279"/>
            <a:chOff x="7547308" y="6054245"/>
            <a:chExt cx="1371719" cy="449279"/>
          </a:xfrm>
        </p:grpSpPr>
        <p:sp>
          <p:nvSpPr>
            <p:cNvPr id="37" name="Round Same Side Corner Rectangle 36"/>
            <p:cNvSpPr/>
            <p:nvPr/>
          </p:nvSpPr>
          <p:spPr>
            <a:xfrm>
              <a:off x="7547308" y="6054245"/>
              <a:ext cx="1371719" cy="357809"/>
            </a:xfrm>
            <a:prstGeom prst="round2SameRect">
              <a:avLst/>
            </a:prstGeom>
            <a:solidFill>
              <a:srgbClr val="71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Rectangle 37"/>
            <p:cNvSpPr/>
            <p:nvPr/>
          </p:nvSpPr>
          <p:spPr>
            <a:xfrm>
              <a:off x="7547308" y="6412064"/>
              <a:ext cx="1371719" cy="91460"/>
            </a:xfrm>
            <a:prstGeom prst="rect">
              <a:avLst/>
            </a:prstGeom>
            <a:solidFill>
              <a:srgbClr val="525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976566" y="83887"/>
            <a:ext cx="1329740" cy="369332"/>
          </a:xfrm>
          <a:prstGeom prst="rect">
            <a:avLst/>
          </a:prstGeom>
          <a:noFill/>
        </p:spPr>
        <p:txBody>
          <a:bodyPr wrap="square" rtlCol="0">
            <a:spAutoFit/>
          </a:bodyPr>
          <a:lstStyle/>
          <a:p>
            <a:pPr algn="ctr"/>
            <a:r>
              <a:rPr lang="en-US" dirty="0" smtClean="0">
                <a:solidFill>
                  <a:schemeClr val="bg1"/>
                </a:solidFill>
                <a:latin typeface="+mj-lt"/>
              </a:rPr>
              <a:t>Glossary</a:t>
            </a:r>
            <a:endParaRPr lang="en-US" dirty="0">
              <a:solidFill>
                <a:schemeClr val="bg1"/>
              </a:solidFill>
              <a:latin typeface="+mj-lt"/>
            </a:endParaRPr>
          </a:p>
        </p:txBody>
      </p:sp>
    </p:spTree>
    <p:custDataLst>
      <p:tags r:id="rId1"/>
    </p:custDataLst>
    <p:extLst>
      <p:ext uri="{BB962C8B-B14F-4D97-AF65-F5344CB8AC3E}">
        <p14:creationId xmlns:p14="http://schemas.microsoft.com/office/powerpoint/2010/main" val="58675879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B5185"/>
                </a:solidFill>
              </a:rPr>
              <a:t>BD2K Open Educational Resources | Oregon Health &amp; Science University</a:t>
            </a:r>
            <a:endParaRPr lang="en-US" dirty="0">
              <a:solidFill>
                <a:srgbClr val="4B5185"/>
              </a:solidFill>
            </a:endParaRPr>
          </a:p>
        </p:txBody>
      </p:sp>
    </p:spTree>
    <p:custDataLst>
      <p:tags r:id="rId1"/>
    </p:custDataLst>
    <p:extLst>
      <p:ext uri="{BB962C8B-B14F-4D97-AF65-F5344CB8AC3E}">
        <p14:creationId xmlns:p14="http://schemas.microsoft.com/office/powerpoint/2010/main" val="9334377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3803599570"/>
      </p:ext>
    </p:extLst>
  </p:cSld>
  <p:clrMapOvr>
    <a:masterClrMapping/>
  </p:clrMapOvr>
  <p:timing>
    <p:tnLst>
      <p:par>
        <p:cTn id="1" dur="indefinite" restart="never" nodeType="tmRoot"/>
      </p:par>
    </p:tn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B5185"/>
                </a:solidFill>
              </a:rPr>
              <a:t>BD2K Open Educational Resources | Oregon Health &amp; Science University</a:t>
            </a:r>
            <a:endParaRPr lang="en-US" dirty="0">
              <a:solidFill>
                <a:srgbClr val="4B5185"/>
              </a:solidFill>
            </a:endParaRPr>
          </a:p>
        </p:txBody>
      </p:sp>
    </p:spTree>
    <p:extLst>
      <p:ext uri="{BB962C8B-B14F-4D97-AF65-F5344CB8AC3E}">
        <p14:creationId xmlns:p14="http://schemas.microsoft.com/office/powerpoint/2010/main" val="407696399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4039087823"/>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0699407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71367231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46657188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extLst>
      <p:ext uri="{BB962C8B-B14F-4D97-AF65-F5344CB8AC3E}">
        <p14:creationId xmlns:p14="http://schemas.microsoft.com/office/powerpoint/2010/main" val="195148783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solidFill>
                  <a:schemeClr val="bg2">
                    <a:lumMod val="90000"/>
                  </a:schemeClr>
                </a:solidFill>
              </a:defRPr>
            </a:lvl1pPr>
            <a:lvl2pPr>
              <a:defRPr>
                <a:solidFill>
                  <a:schemeClr val="bg2">
                    <a:lumMod val="90000"/>
                  </a:schemeClr>
                </a:solidFill>
              </a:defRPr>
            </a:lvl2pPr>
            <a:lvl3pPr>
              <a:defRPr>
                <a:solidFill>
                  <a:schemeClr val="bg2">
                    <a:lumMod val="90000"/>
                  </a:schemeClr>
                </a:solidFill>
              </a:defRPr>
            </a:lvl3pPr>
            <a:lvl4pPr>
              <a:defRPr>
                <a:solidFill>
                  <a:schemeClr val="bg2">
                    <a:lumMod val="90000"/>
                  </a:schemeClr>
                </a:solidFill>
              </a:defRPr>
            </a:lvl4pPr>
            <a:lvl5pPr>
              <a:defRPr>
                <a:solidFill>
                  <a:schemeClr val="bg2">
                    <a:lumMod val="9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626846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93854053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340191420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3010587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626057175"/>
      </p:ext>
    </p:extLst>
  </p:cSld>
  <p:clrMapOvr>
    <a:masterClrMapping/>
  </p:clrMapOvr>
  <p:timing>
    <p:tnLst>
      <p:par>
        <p:cTn id="1" dur="indefinite" restart="never" nodeType="tmRoot"/>
      </p:par>
    </p:tnLst>
  </p:timing>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Break Center Gold">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425152589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249"/>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421349923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Break Left Purpl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6860522"/>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375858806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Break Left Blu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018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9812506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6860658"/>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257199611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extLst>
      <p:ext uri="{BB962C8B-B14F-4D97-AF65-F5344CB8AC3E}">
        <p14:creationId xmlns:p14="http://schemas.microsoft.com/office/powerpoint/2010/main" val="141384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3827109395"/>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304883840"/>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16690869"/>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tags" Target="../tags/tag21.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ags" Target="../tags/tag4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4"/>
    </p:custDataLst>
    <p:extLst>
      <p:ext uri="{BB962C8B-B14F-4D97-AF65-F5344CB8AC3E}">
        <p14:creationId xmlns:p14="http://schemas.microsoft.com/office/powerpoint/2010/main" val="370444829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95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8"/>
    </p:custDataLst>
    <p:extLst>
      <p:ext uri="{BB962C8B-B14F-4D97-AF65-F5344CB8AC3E}">
        <p14:creationId xmlns:p14="http://schemas.microsoft.com/office/powerpoint/2010/main" val="197915873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ln>
            <a:noFill/>
          </a:ln>
          <a:solidFill>
            <a:schemeClr val="bg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ln>
            <a:noFill/>
          </a:ln>
          <a:solidFill>
            <a:schemeClr val="bg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ln>
            <a:noFill/>
          </a:ln>
          <a:solidFill>
            <a:schemeClr val="bg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Click to edit Master text styles</a:t>
            </a:r>
          </a:p>
          <a:p>
            <a:pPr marL="514350" marR="0" lvl="1"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Second level</a:t>
            </a:r>
          </a:p>
          <a:p>
            <a:pPr marL="857250" marR="0" lvl="2" indent="-171450" algn="l" defTabSz="685800" rtl="0" eaLnBrk="1" fontAlgn="auto" latinLnBrk="0" hangingPunct="1">
              <a:lnSpc>
                <a:spcPct val="100000"/>
              </a:lnSpc>
              <a:spcBef>
                <a:spcPts val="375"/>
              </a:spcBef>
              <a:spcAft>
                <a:spcPts val="600"/>
              </a:spcAft>
              <a:buClrTx/>
              <a:buSzTx/>
              <a:buFont typeface="Arial" panose="020B0604020202020204" pitchFamily="34" charset="0"/>
              <a:buChar char="•"/>
              <a:tabLst/>
              <a:defRPr/>
            </a:pPr>
            <a:r>
              <a:rPr kumimoji="0" lang="en-US" sz="150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Third level</a:t>
            </a:r>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smtClean="0">
                <a:ln>
                  <a:noFill/>
                </a:ln>
                <a:solidFill>
                  <a:srgbClr val="383733"/>
                </a:solidFill>
                <a:effectLst/>
                <a:uLnTx/>
                <a:uFillTx/>
                <a:latin typeface="Arial" panose="020B0604020202020204" pitchFamily="34" charset="0"/>
                <a:ea typeface="+mn-ea"/>
                <a:cs typeface="Arial" panose="020B0604020202020204" pitchFamily="34" charset="0"/>
              </a:rPr>
              <a:t>Fifth level</a:t>
            </a:r>
            <a:endParaRPr kumimoji="0" lang="en-US" sz="1350" b="0" i="0" u="none" strike="noStrike" kern="1200" cap="none" spc="0" normalizeH="0" baseline="0" noProof="0" dirty="0">
              <a:ln>
                <a:noFill/>
              </a:ln>
              <a:solidFill>
                <a:srgbClr val="383733"/>
              </a:solidFill>
              <a:effectLst/>
              <a:uLnTx/>
              <a:uFillTx/>
              <a:latin typeface="Arial" panose="020B0604020202020204" pitchFamily="34" charset="0"/>
              <a:ea typeface="+mn-ea"/>
              <a:cs typeface="Arial" panose="020B0604020202020204" pitchFamily="34" charset="0"/>
            </a:endParaRPr>
          </a:p>
        </p:txBody>
      </p:sp>
    </p:spTree>
    <p:custDataLst>
      <p:tags r:id="rId19"/>
    </p:custDataLst>
    <p:extLst>
      <p:ext uri="{BB962C8B-B14F-4D97-AF65-F5344CB8AC3E}">
        <p14:creationId xmlns:p14="http://schemas.microsoft.com/office/powerpoint/2010/main" val="192670344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600"/>
        </a:spcAft>
        <a:buClrTx/>
        <a:buSzTx/>
        <a:buFont typeface="Arial" panose="020B0604020202020204" pitchFamily="34" charset="0"/>
        <a:buChar char="•"/>
        <a:tabLst/>
        <a:defRPr sz="150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hyperlink" Target="http://projectreporter.nih.gov/project_info_description.cfm?aid=8828784&amp;icde=22004384" TargetMode="External"/><Relationship Id="rId2" Type="http://schemas.openxmlformats.org/officeDocument/2006/relationships/slideLayout" Target="../slideLayouts/slideLayout51.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
          <p:cNvSpPr>
            <a:spLocks noGrp="1" noChangeArrowheads="1"/>
          </p:cNvSpPr>
          <p:nvPr>
            <p:ph type="ctrTitle"/>
          </p:nvPr>
        </p:nvSpPr>
        <p:spPr/>
        <p:txBody>
          <a:bodyPr/>
          <a:lstStyle/>
          <a:p>
            <a:pPr eaLnBrk="1" hangingPunct="1"/>
            <a:r>
              <a:rPr lang="en-US" dirty="0" smtClean="0">
                <a:latin typeface="Calibri" charset="0"/>
              </a:rPr>
              <a:t>Identifier </a:t>
            </a:r>
            <a:r>
              <a:rPr lang="en-US" dirty="0">
                <a:latin typeface="Calibri" charset="0"/>
              </a:rPr>
              <a:t>and Transaction Standards</a:t>
            </a:r>
          </a:p>
        </p:txBody>
      </p:sp>
      <p:sp>
        <p:nvSpPr>
          <p:cNvPr id="2059" name="Rectangle 11"/>
          <p:cNvSpPr>
            <a:spLocks noGrp="1" noChangeArrowheads="1"/>
          </p:cNvSpPr>
          <p:nvPr>
            <p:ph type="subTitle" idx="1"/>
          </p:nvPr>
        </p:nvSpPr>
        <p:spPr>
          <a:xfrm>
            <a:off x="283029" y="3657600"/>
            <a:ext cx="8577943" cy="1981200"/>
          </a:xfrm>
        </p:spPr>
        <p:txBody>
          <a:bodyPr>
            <a:normAutofit/>
          </a:bodyPr>
          <a:lstStyle/>
          <a:p>
            <a:r>
              <a:rPr lang="en-US" dirty="0" smtClean="0"/>
              <a:t>BDK04-2 | Clinical </a:t>
            </a:r>
            <a:r>
              <a:rPr lang="en-US" dirty="0"/>
              <a:t>Data Standards Related to Big Data</a:t>
            </a:r>
          </a:p>
          <a:p>
            <a:r>
              <a:rPr lang="en-US" dirty="0" smtClean="0"/>
              <a:t>William </a:t>
            </a:r>
            <a:r>
              <a:rPr lang="en-US" dirty="0"/>
              <a:t>Hersh, </a:t>
            </a:r>
            <a:r>
              <a:rPr lang="en-US" dirty="0" smtClean="0"/>
              <a:t>MD | Department </a:t>
            </a:r>
            <a:r>
              <a:rPr lang="en-US" dirty="0"/>
              <a:t>of Medical Informatics &amp; Clinical Epidemiology</a:t>
            </a:r>
          </a:p>
          <a:p>
            <a:r>
              <a:rPr lang="en-US" dirty="0"/>
              <a:t>Oregon Health &amp; Science University</a:t>
            </a:r>
          </a:p>
        </p:txBody>
      </p:sp>
    </p:spTree>
    <p:custDataLst>
      <p:tags r:id="rId1"/>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state of patient record-matching</a:t>
            </a:r>
            <a:endParaRPr lang="en-US" dirty="0"/>
          </a:p>
        </p:txBody>
      </p:sp>
      <p:sp>
        <p:nvSpPr>
          <p:cNvPr id="3" name="Content Placeholder 2"/>
          <p:cNvSpPr>
            <a:spLocks noGrp="1"/>
          </p:cNvSpPr>
          <p:nvPr>
            <p:ph idx="1"/>
          </p:nvPr>
        </p:nvSpPr>
        <p:spPr/>
        <p:txBody>
          <a:bodyPr>
            <a:normAutofit lnSpcReduction="10000"/>
          </a:bodyPr>
          <a:lstStyle/>
          <a:p>
            <a:r>
              <a:rPr lang="en-US" dirty="0" smtClean="0"/>
              <a:t>From recently commissioned report by ONC</a:t>
            </a:r>
          </a:p>
          <a:p>
            <a:r>
              <a:rPr lang="en-US" dirty="0" smtClean="0"/>
              <a:t>Imperative as a patient safety, care coordination, and data quality issue (among others)</a:t>
            </a:r>
          </a:p>
          <a:p>
            <a:r>
              <a:rPr lang="en-US" dirty="0" smtClean="0"/>
              <a:t>Current state-of-art works well, but would benefit from standardizing patient-identifying attributes in record, such as</a:t>
            </a:r>
          </a:p>
          <a:p>
            <a:pPr lvl="1"/>
            <a:r>
              <a:rPr lang="en-US" dirty="0" smtClean="0"/>
              <a:t>First/given, middle/second given, and last/family names</a:t>
            </a:r>
          </a:p>
          <a:p>
            <a:pPr lvl="1"/>
            <a:r>
              <a:rPr lang="en-US" dirty="0" smtClean="0"/>
              <a:t>Suffix – e.g., Jr./Sr., II/III/etc., MD/RN/PhD, Esq., etc.</a:t>
            </a:r>
          </a:p>
          <a:p>
            <a:pPr lvl="1"/>
            <a:r>
              <a:rPr lang="en-US" dirty="0" smtClean="0"/>
              <a:t>Date of birth – YYYYMMDD, with HHMMSS if available</a:t>
            </a:r>
          </a:p>
          <a:p>
            <a:pPr lvl="1"/>
            <a:r>
              <a:rPr lang="en-US" dirty="0" smtClean="0"/>
              <a:t>Current and historical addresses – in some international format</a:t>
            </a:r>
          </a:p>
          <a:p>
            <a:pPr lvl="1"/>
            <a:r>
              <a:rPr lang="en-US" dirty="0" smtClean="0"/>
              <a:t>Phone number – all known</a:t>
            </a:r>
          </a:p>
          <a:p>
            <a:pPr lvl="1"/>
            <a:r>
              <a:rPr lang="en-US" dirty="0" smtClean="0"/>
              <a:t>Gender – from HL7 value set; M, F, UN</a:t>
            </a:r>
          </a:p>
          <a:p>
            <a:r>
              <a:rPr lang="en-US" dirty="0" smtClean="0"/>
              <a:t>Also need process for handling changes across healthcare system</a:t>
            </a:r>
          </a:p>
          <a:p>
            <a:r>
              <a:rPr lang="en-US" dirty="0" smtClean="0"/>
              <a:t>Advocates further research to evaluate algorithms and additional attributes as well as dissemination of best practices</a:t>
            </a:r>
          </a:p>
        </p:txBody>
      </p:sp>
      <p:sp>
        <p:nvSpPr>
          <p:cNvPr id="6" name="Content Placeholder 5"/>
          <p:cNvSpPr>
            <a:spLocks noGrp="1"/>
          </p:cNvSpPr>
          <p:nvPr>
            <p:ph sz="quarter" idx="14"/>
          </p:nvPr>
        </p:nvSpPr>
        <p:spPr>
          <a:xfrm>
            <a:off x="6096000" y="6555553"/>
            <a:ext cx="2823029" cy="228600"/>
          </a:xfrm>
        </p:spPr>
        <p:txBody>
          <a:bodyPr/>
          <a:lstStyle/>
          <a:p>
            <a:r>
              <a:rPr lang="en-US" dirty="0"/>
              <a:t>(Morris, 2014)</a:t>
            </a:r>
          </a:p>
        </p:txBody>
      </p:sp>
    </p:spTree>
    <p:custDataLst>
      <p:tags r:id="rId1"/>
    </p:custDataLst>
    <p:extLst>
      <p:ext uri="{BB962C8B-B14F-4D97-AF65-F5344CB8AC3E}">
        <p14:creationId xmlns:p14="http://schemas.microsoft.com/office/powerpoint/2010/main" val="2851742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title"/>
          </p:nvPr>
        </p:nvSpPr>
        <p:spPr/>
        <p:txBody>
          <a:bodyPr/>
          <a:lstStyle/>
          <a:p>
            <a:r>
              <a:rPr lang="en-US">
                <a:latin typeface="Calibri" charset="0"/>
              </a:rPr>
              <a:t>Provider identifiers</a:t>
            </a:r>
          </a:p>
        </p:txBody>
      </p:sp>
      <p:sp>
        <p:nvSpPr>
          <p:cNvPr id="17411" name="Rectangle 8"/>
          <p:cNvSpPr>
            <a:spLocks noGrp="1" noChangeArrowheads="1"/>
          </p:cNvSpPr>
          <p:nvPr>
            <p:ph idx="1"/>
          </p:nvPr>
        </p:nvSpPr>
        <p:spPr/>
        <p:txBody>
          <a:bodyPr>
            <a:normAutofit/>
          </a:bodyPr>
          <a:lstStyle/>
          <a:p>
            <a:pPr>
              <a:defRPr/>
            </a:pPr>
            <a:r>
              <a:rPr lang="en-US" dirty="0" smtClean="0">
                <a:ea typeface="+mn-ea"/>
              </a:rPr>
              <a:t>Universal Physician Identifier Number (UPIN) was maintained by the US government for physicians who treated Medicare patients</a:t>
            </a:r>
          </a:p>
          <a:p>
            <a:pPr>
              <a:defRPr/>
            </a:pPr>
            <a:r>
              <a:rPr lang="en-US" dirty="0" smtClean="0">
                <a:ea typeface="+mn-ea"/>
              </a:rPr>
              <a:t>National Provider Identifier (NPI) now assigned to all US physicians</a:t>
            </a:r>
          </a:p>
          <a:p>
            <a:pPr lvl="1">
              <a:defRPr/>
            </a:pPr>
            <a:r>
              <a:rPr lang="en-US" dirty="0" smtClean="0">
                <a:ea typeface="+mn-ea"/>
              </a:rPr>
              <a:t>Issued by the National Provider System (NPS), overseen by the Department of HHS </a:t>
            </a:r>
          </a:p>
          <a:p>
            <a:pPr lvl="1">
              <a:defRPr/>
            </a:pPr>
            <a:r>
              <a:rPr lang="en-US" dirty="0" smtClean="0">
                <a:ea typeface="+mn-ea"/>
              </a:rPr>
              <a:t>10-digit number with last digit serving as check digit</a:t>
            </a:r>
          </a:p>
          <a:p>
            <a:pPr lvl="1">
              <a:defRPr/>
            </a:pPr>
            <a:r>
              <a:rPr lang="en-US" dirty="0" smtClean="0">
                <a:ea typeface="+mn-ea"/>
              </a:rPr>
              <a:t>CMS no longer processes claims without NPI</a:t>
            </a:r>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Employer and health plan identifier standards</a:t>
            </a:r>
            <a:endParaRPr lang="en-US" dirty="0"/>
          </a:p>
        </p:txBody>
      </p:sp>
      <p:sp>
        <p:nvSpPr>
          <p:cNvPr id="3" name="Content Placeholder 2"/>
          <p:cNvSpPr>
            <a:spLocks noGrp="1"/>
          </p:cNvSpPr>
          <p:nvPr>
            <p:ph idx="1"/>
          </p:nvPr>
        </p:nvSpPr>
        <p:spPr/>
        <p:txBody>
          <a:bodyPr>
            <a:normAutofit/>
          </a:bodyPr>
          <a:lstStyle/>
          <a:p>
            <a:r>
              <a:rPr lang="en-US" dirty="0" smtClean="0"/>
              <a:t>Employers – National Standard Employer Identifier (</a:t>
            </a:r>
            <a:r>
              <a:rPr lang="en-US" dirty="0"/>
              <a:t>EIN</a:t>
            </a:r>
            <a:r>
              <a:rPr lang="en-US" dirty="0" smtClean="0"/>
              <a:t>)</a:t>
            </a:r>
          </a:p>
          <a:p>
            <a:r>
              <a:rPr lang="en-US" dirty="0" smtClean="0"/>
              <a:t>Health </a:t>
            </a:r>
            <a:r>
              <a:rPr lang="en-US" dirty="0"/>
              <a:t>plans – new Health Plan Identifier (HPID) and Other Entity Identifier (OEID</a:t>
            </a:r>
            <a:r>
              <a:rPr lang="en-US" dirty="0" smtClean="0"/>
              <a:t>) mandated in Affordable Care Act (ACA)</a:t>
            </a:r>
          </a:p>
        </p:txBody>
      </p:sp>
      <p:sp>
        <p:nvSpPr>
          <p:cNvPr id="6" name="Content Placeholder 5"/>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2054160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Grp="1" noChangeArrowheads="1"/>
          </p:cNvSpPr>
          <p:nvPr>
            <p:ph type="title"/>
          </p:nvPr>
        </p:nvSpPr>
        <p:spPr/>
        <p:txBody>
          <a:bodyPr/>
          <a:lstStyle/>
          <a:p>
            <a:r>
              <a:rPr lang="en-US" smtClean="0"/>
              <a:t>Transactions</a:t>
            </a:r>
            <a:endParaRPr lang="en-US"/>
          </a:p>
        </p:txBody>
      </p:sp>
      <p:sp>
        <p:nvSpPr>
          <p:cNvPr id="18435" name="Rectangle 10"/>
          <p:cNvSpPr>
            <a:spLocks noGrp="1" noChangeArrowheads="1"/>
          </p:cNvSpPr>
          <p:nvPr>
            <p:ph idx="1"/>
          </p:nvPr>
        </p:nvSpPr>
        <p:spPr/>
        <p:txBody>
          <a:bodyPr>
            <a:normAutofit/>
          </a:bodyPr>
          <a:lstStyle/>
          <a:p>
            <a:r>
              <a:rPr lang="en-US" dirty="0" smtClean="0"/>
              <a:t>ASC X12N standards are designed to encourage electronic commerce for health claims, simplifying current situation of 400+ different formats</a:t>
            </a:r>
          </a:p>
          <a:p>
            <a:pPr lvl="1"/>
            <a:r>
              <a:rPr lang="en-US" dirty="0" smtClean="0"/>
              <a:t>HIPAA mandated use of these standards for healthcare business electronic data exchange</a:t>
            </a:r>
          </a:p>
          <a:p>
            <a:pPr lvl="2"/>
            <a:r>
              <a:rPr lang="en-US" dirty="0" smtClean="0"/>
              <a:t>“Administrative simplification”</a:t>
            </a:r>
          </a:p>
          <a:p>
            <a:pPr lvl="1"/>
            <a:r>
              <a:rPr lang="en-US" dirty="0" smtClean="0"/>
              <a:t>Original version of HIPAA ASC X12 standards was called version 4010 and was superseded by Version 5010, which had deadline for compliance of January 1, 2012</a:t>
            </a:r>
          </a:p>
        </p:txBody>
      </p:sp>
      <p:sp>
        <p:nvSpPr>
          <p:cNvPr id="2" name="Content Placeholder 1"/>
          <p:cNvSpPr>
            <a:spLocks noGrp="1"/>
          </p:cNvSpPr>
          <p:nvPr>
            <p:ph sz="quarter" idx="14"/>
          </p:nvPr>
        </p:nvSpPr>
        <p:spPr/>
        <p:txBody>
          <a:bodyPr/>
          <a:lstStyle/>
          <a:p>
            <a:r>
              <a:rPr lang="en-US" dirty="0"/>
              <a:t>(Moynihan, 2010)</a:t>
            </a:r>
          </a:p>
        </p:txBody>
      </p:sp>
    </p:spTree>
    <p:custDataLst>
      <p:tags r:id="rId1"/>
    </p:custData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p:txBody>
          <a:bodyPr>
            <a:normAutofit/>
          </a:bodyPr>
          <a:lstStyle/>
          <a:p>
            <a:pPr eaLnBrk="1" hangingPunct="1"/>
            <a:r>
              <a:rPr lang="en-US" sz="4000" dirty="0">
                <a:latin typeface="Calibri" charset="0"/>
              </a:rPr>
              <a:t>ASC X12N transactions – </a:t>
            </a:r>
            <a:r>
              <a:rPr lang="en-US" sz="4000" dirty="0" smtClean="0">
                <a:latin typeface="Calibri" charset="0"/>
              </a:rPr>
              <a:t>Version 5010</a:t>
            </a:r>
            <a:endParaRPr lang="en-US" sz="4000" dirty="0">
              <a:latin typeface="Calibri" charset="0"/>
            </a:endParaRPr>
          </a:p>
        </p:txBody>
      </p:sp>
      <p:sp>
        <p:nvSpPr>
          <p:cNvPr id="18435" name="Rectangle 8"/>
          <p:cNvSpPr>
            <a:spLocks noGrp="1" noChangeArrowheads="1"/>
          </p:cNvSpPr>
          <p:nvPr>
            <p:ph idx="1"/>
          </p:nvPr>
        </p:nvSpPr>
        <p:spPr/>
        <p:txBody>
          <a:bodyPr>
            <a:normAutofit/>
          </a:bodyPr>
          <a:lstStyle/>
          <a:p>
            <a:pPr eaLnBrk="1" hangingPunct="1">
              <a:defRPr/>
            </a:pPr>
            <a:r>
              <a:rPr lang="en-US" dirty="0" smtClean="0">
                <a:ea typeface="+mn-ea"/>
              </a:rPr>
              <a:t>Health claims and equivalent encounter information (837)</a:t>
            </a:r>
            <a:endParaRPr lang="en-US" dirty="0" smtClean="0">
              <a:solidFill>
                <a:srgbClr val="7F7F7F"/>
              </a:solidFill>
              <a:ea typeface="+mn-ea"/>
            </a:endParaRPr>
          </a:p>
          <a:p>
            <a:pPr eaLnBrk="1" hangingPunct="1">
              <a:defRPr/>
            </a:pPr>
            <a:r>
              <a:rPr lang="en-US" dirty="0" smtClean="0">
                <a:ea typeface="+mn-ea"/>
              </a:rPr>
              <a:t>Enrollment and disenrollment in a health plan (834)</a:t>
            </a:r>
            <a:endParaRPr lang="en-US" dirty="0" smtClean="0">
              <a:solidFill>
                <a:srgbClr val="7F7F7F"/>
              </a:solidFill>
              <a:ea typeface="+mn-ea"/>
            </a:endParaRPr>
          </a:p>
          <a:p>
            <a:pPr eaLnBrk="1" hangingPunct="1">
              <a:defRPr/>
            </a:pPr>
            <a:r>
              <a:rPr lang="en-US" dirty="0" smtClean="0">
                <a:ea typeface="+mn-ea"/>
              </a:rPr>
              <a:t>Eligibility for a health plan (request 270/response 271)</a:t>
            </a:r>
            <a:endParaRPr lang="en-US" dirty="0" smtClean="0">
              <a:solidFill>
                <a:srgbClr val="7F7F7F"/>
              </a:solidFill>
              <a:ea typeface="+mn-ea"/>
            </a:endParaRPr>
          </a:p>
          <a:p>
            <a:pPr eaLnBrk="1" hangingPunct="1">
              <a:defRPr/>
            </a:pPr>
            <a:r>
              <a:rPr lang="en-US" dirty="0" smtClean="0">
                <a:ea typeface="+mn-ea"/>
              </a:rPr>
              <a:t>Health care payment and remittance advice (835)</a:t>
            </a:r>
            <a:endParaRPr lang="en-US" dirty="0" smtClean="0">
              <a:solidFill>
                <a:srgbClr val="7F7F7F"/>
              </a:solidFill>
              <a:ea typeface="+mn-ea"/>
            </a:endParaRPr>
          </a:p>
          <a:p>
            <a:pPr eaLnBrk="1" hangingPunct="1">
              <a:defRPr/>
            </a:pPr>
            <a:r>
              <a:rPr lang="en-US" dirty="0" smtClean="0">
                <a:ea typeface="+mn-ea"/>
              </a:rPr>
              <a:t>Health plan premium payments (820)</a:t>
            </a:r>
            <a:endParaRPr lang="en-US" dirty="0" smtClean="0">
              <a:solidFill>
                <a:srgbClr val="7F7F7F"/>
              </a:solidFill>
              <a:ea typeface="+mn-ea"/>
            </a:endParaRPr>
          </a:p>
          <a:p>
            <a:pPr eaLnBrk="1" hangingPunct="1">
              <a:defRPr/>
            </a:pPr>
            <a:r>
              <a:rPr lang="en-US" dirty="0" smtClean="0">
                <a:ea typeface="+mn-ea"/>
              </a:rPr>
              <a:t>Health claim status (request 276/response 277)</a:t>
            </a:r>
            <a:endParaRPr lang="en-US" dirty="0" smtClean="0">
              <a:solidFill>
                <a:srgbClr val="7F7F7F"/>
              </a:solidFill>
              <a:ea typeface="+mn-ea"/>
            </a:endParaRPr>
          </a:p>
          <a:p>
            <a:pPr eaLnBrk="1" hangingPunct="1">
              <a:defRPr/>
            </a:pPr>
            <a:r>
              <a:rPr lang="en-US" dirty="0" smtClean="0">
                <a:ea typeface="+mn-ea"/>
              </a:rPr>
              <a:t>Referral certification and authorization (278)</a:t>
            </a:r>
            <a:endParaRPr lang="en-US" dirty="0" smtClean="0">
              <a:solidFill>
                <a:srgbClr val="7F7F7F"/>
              </a:solidFill>
              <a:ea typeface="+mn-ea"/>
            </a:endParaRPr>
          </a:p>
          <a:p>
            <a:pPr eaLnBrk="1" hangingPunct="1">
              <a:defRPr/>
            </a:pPr>
            <a:r>
              <a:rPr lang="en-US" dirty="0" smtClean="0">
                <a:ea typeface="+mn-ea"/>
              </a:rPr>
              <a:t>Coordination of benefits (837)</a:t>
            </a:r>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title"/>
          </p:nvPr>
        </p:nvSpPr>
        <p:spPr/>
        <p:txBody>
          <a:bodyPr>
            <a:normAutofit/>
          </a:bodyPr>
          <a:lstStyle/>
          <a:p>
            <a:r>
              <a:rPr lang="en-US" sz="4000" dirty="0">
                <a:latin typeface="Calibri" charset="0"/>
              </a:rPr>
              <a:t>You don’t believe these are important?</a:t>
            </a:r>
            <a:endParaRPr lang="en-US" sz="4000" dirty="0">
              <a:latin typeface="Calibri" charset="0"/>
            </a:endParaRPr>
          </a:p>
        </p:txBody>
      </p:sp>
      <p:sp>
        <p:nvSpPr>
          <p:cNvPr id="18435" name="Rectangle 8"/>
          <p:cNvSpPr>
            <a:spLocks noGrp="1" noChangeArrowheads="1"/>
          </p:cNvSpPr>
          <p:nvPr>
            <p:ph idx="1"/>
          </p:nvPr>
        </p:nvSpPr>
        <p:spPr>
          <a:xfrm>
            <a:off x="224972" y="1182915"/>
            <a:ext cx="4499428" cy="5256522"/>
          </a:xfrm>
        </p:spPr>
        <p:txBody>
          <a:bodyPr>
            <a:normAutofit/>
          </a:bodyPr>
          <a:lstStyle/>
          <a:p>
            <a:pPr>
              <a:defRPr/>
            </a:pPr>
            <a:r>
              <a:rPr lang="en-US" dirty="0"/>
              <a:t>Ask President Obama!</a:t>
            </a:r>
          </a:p>
          <a:p>
            <a:pPr>
              <a:defRPr/>
            </a:pPr>
            <a:r>
              <a:rPr lang="en-US" dirty="0"/>
              <a:t>Part of the reason for the early failure of the Healthcare.gov (www.healthcare.gov) Web site was due to health plans not properly having implemented the 834 standard for enrollment and disenrollment in health plans</a:t>
            </a:r>
          </a:p>
          <a:p>
            <a:pPr lvl="1">
              <a:defRPr/>
            </a:pPr>
            <a:r>
              <a:rPr lang="en-US" dirty="0"/>
              <a:t>News media: “Obamacare’s most important number: 834” </a:t>
            </a:r>
            <a:endParaRPr lang="en-US" dirty="0" smtClean="0"/>
          </a:p>
          <a:p>
            <a:pPr lvl="1">
              <a:defRPr/>
            </a:pPr>
            <a:r>
              <a:rPr lang="en-US" dirty="0" smtClean="0"/>
              <a:t>More </a:t>
            </a:r>
            <a:r>
              <a:rPr lang="en-US" dirty="0"/>
              <a:t>technical </a:t>
            </a:r>
            <a:r>
              <a:rPr lang="en-US" dirty="0" smtClean="0"/>
              <a:t>description</a:t>
            </a:r>
            <a:endParaRPr lang="en-US" dirty="0"/>
          </a:p>
          <a:p>
            <a:pPr lvl="1">
              <a:defRPr/>
            </a:pPr>
            <a:r>
              <a:rPr lang="en-US" dirty="0"/>
              <a:t>Many other informatics lessons learned as </a:t>
            </a:r>
            <a:r>
              <a:rPr lang="en-US" dirty="0" smtClean="0"/>
              <a:t>well</a:t>
            </a:r>
            <a:endParaRPr lang="en-US" dirty="0"/>
          </a:p>
        </p:txBody>
      </p:sp>
      <p:sp>
        <p:nvSpPr>
          <p:cNvPr id="2" name="Content Placeholder 1"/>
          <p:cNvSpPr>
            <a:spLocks noGrp="1"/>
          </p:cNvSpPr>
          <p:nvPr>
            <p:ph sz="quarter" idx="14"/>
          </p:nvPr>
        </p:nvSpPr>
        <p:spPr>
          <a:xfrm>
            <a:off x="224971" y="6555553"/>
            <a:ext cx="8694058" cy="228600"/>
          </a:xfrm>
        </p:spPr>
        <p:txBody>
          <a:bodyPr/>
          <a:lstStyle/>
          <a:p>
            <a:r>
              <a:rPr lang="en-US" dirty="0"/>
              <a:t>(</a:t>
            </a:r>
            <a:r>
              <a:rPr lang="en-US" dirty="0" err="1"/>
              <a:t>Kliff</a:t>
            </a:r>
            <a:r>
              <a:rPr lang="en-US" dirty="0"/>
              <a:t>, </a:t>
            </a:r>
            <a:r>
              <a:rPr lang="en-US" dirty="0" smtClean="0"/>
              <a:t>2013), </a:t>
            </a:r>
            <a:r>
              <a:rPr lang="en-US" dirty="0"/>
              <a:t>(</a:t>
            </a:r>
            <a:r>
              <a:rPr lang="en-US" dirty="0" err="1"/>
              <a:t>Laszewski</a:t>
            </a:r>
            <a:r>
              <a:rPr lang="en-US" dirty="0"/>
              <a:t>, 2013</a:t>
            </a:r>
            <a:r>
              <a:rPr lang="en-US" dirty="0" smtClean="0"/>
              <a:t>),</a:t>
            </a:r>
            <a:r>
              <a:rPr lang="en-US" dirty="0"/>
              <a:t> (Blumenthal, 2013)</a:t>
            </a:r>
            <a:endParaRPr lang="en-US" dirty="0"/>
          </a:p>
        </p:txBody>
      </p:sp>
      <p:pic>
        <p:nvPicPr>
          <p:cNvPr id="7"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24400" y="1066799"/>
            <a:ext cx="4122440" cy="4648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21217167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a:t>Please download the resource list with useful links from the “Resources” tab in the upper right of the player. </a:t>
            </a:r>
            <a:endParaRPr lang="en-US" dirty="0" smtClean="0"/>
          </a:p>
          <a:p>
            <a:r>
              <a:rPr lang="en-US" dirty="0" smtClean="0"/>
              <a:t>This </a:t>
            </a:r>
            <a:r>
              <a:rPr lang="en-US" dirty="0"/>
              <a:t>course was made possible under a grant from the NIH (# </a:t>
            </a:r>
            <a:r>
              <a:rPr lang="en-US" dirty="0">
                <a:hlinkClick r:id="rId3"/>
              </a:rPr>
              <a:t>1R25GM114820-01</a:t>
            </a:r>
            <a:r>
              <a:rPr lang="en-US" dirty="0"/>
              <a:t>)</a:t>
            </a:r>
          </a:p>
          <a:p>
            <a:endParaRPr lang="en-US" dirty="0"/>
          </a:p>
        </p:txBody>
      </p:sp>
      <p:sp>
        <p:nvSpPr>
          <p:cNvPr id="5" name="Content Placeholder 4"/>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3502342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en-US" dirty="0">
                <a:latin typeface="Calibri" charset="0"/>
              </a:rPr>
              <a:t>Identifiers</a:t>
            </a:r>
          </a:p>
        </p:txBody>
      </p:sp>
      <p:sp>
        <p:nvSpPr>
          <p:cNvPr id="9219" name="Rectangle 5"/>
          <p:cNvSpPr>
            <a:spLocks noGrp="1" noChangeArrowheads="1"/>
          </p:cNvSpPr>
          <p:nvPr>
            <p:ph idx="1"/>
          </p:nvPr>
        </p:nvSpPr>
        <p:spPr/>
        <p:txBody>
          <a:bodyPr/>
          <a:lstStyle/>
          <a:p>
            <a:pPr eaLnBrk="1" hangingPunct="1"/>
            <a:r>
              <a:rPr lang="en-US" dirty="0"/>
              <a:t>Various approaches exist (or have been proposed) for</a:t>
            </a:r>
            <a:endParaRPr lang="en-US" dirty="0">
              <a:solidFill>
                <a:srgbClr val="7F7F7F"/>
              </a:solidFill>
            </a:endParaRPr>
          </a:p>
          <a:p>
            <a:pPr lvl="1" eaLnBrk="1" hangingPunct="1"/>
            <a:r>
              <a:rPr lang="en-US" dirty="0"/>
              <a:t>Patients</a:t>
            </a:r>
            <a:endParaRPr lang="en-US" dirty="0">
              <a:solidFill>
                <a:srgbClr val="7F7F7F"/>
              </a:solidFill>
            </a:endParaRPr>
          </a:p>
          <a:p>
            <a:pPr lvl="1" eaLnBrk="1" hangingPunct="1"/>
            <a:r>
              <a:rPr lang="en-US" dirty="0"/>
              <a:t>Providers</a:t>
            </a:r>
            <a:endParaRPr lang="en-US" dirty="0">
              <a:solidFill>
                <a:srgbClr val="7F7F7F"/>
              </a:solidFill>
            </a:endParaRPr>
          </a:p>
          <a:p>
            <a:pPr lvl="1" eaLnBrk="1" hangingPunct="1"/>
            <a:r>
              <a:rPr lang="en-US" dirty="0"/>
              <a:t>Employers</a:t>
            </a:r>
            <a:endParaRPr lang="en-US" dirty="0">
              <a:solidFill>
                <a:srgbClr val="7F7F7F"/>
              </a:solidFill>
            </a:endParaRPr>
          </a:p>
          <a:p>
            <a:pPr lvl="1" eaLnBrk="1" hangingPunct="1"/>
            <a:r>
              <a:rPr lang="en-US" dirty="0"/>
              <a:t>Health Plans</a:t>
            </a:r>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charset="0"/>
              </a:rPr>
              <a:t>Patient identifiers</a:t>
            </a:r>
          </a:p>
        </p:txBody>
      </p:sp>
      <p:sp>
        <p:nvSpPr>
          <p:cNvPr id="33795" name="Rectangle 3"/>
          <p:cNvSpPr>
            <a:spLocks noGrp="1" noChangeArrowheads="1"/>
          </p:cNvSpPr>
          <p:nvPr>
            <p:ph idx="1"/>
          </p:nvPr>
        </p:nvSpPr>
        <p:spPr/>
        <p:txBody>
          <a:bodyPr>
            <a:normAutofit/>
          </a:bodyPr>
          <a:lstStyle/>
          <a:p>
            <a:pPr eaLnBrk="1" hangingPunct="1">
              <a:defRPr/>
            </a:pPr>
            <a:r>
              <a:rPr lang="en-US" dirty="0" smtClean="0">
                <a:ea typeface="+mn-ea"/>
              </a:rPr>
              <a:t>Benefits</a:t>
            </a:r>
            <a:endParaRPr lang="en-US" dirty="0" smtClean="0">
              <a:solidFill>
                <a:srgbClr val="7F7F7F"/>
              </a:solidFill>
              <a:ea typeface="+mn-ea"/>
            </a:endParaRPr>
          </a:p>
          <a:p>
            <a:pPr lvl="1" eaLnBrk="1" hangingPunct="1">
              <a:defRPr/>
            </a:pPr>
            <a:r>
              <a:rPr lang="en-US" dirty="0" smtClean="0">
                <a:ea typeface="+mn-ea"/>
              </a:rPr>
              <a:t>Easy linkage of records</a:t>
            </a:r>
            <a:endParaRPr lang="en-US" dirty="0" smtClean="0">
              <a:solidFill>
                <a:srgbClr val="7F7F7F"/>
              </a:solidFill>
              <a:ea typeface="+mn-ea"/>
            </a:endParaRPr>
          </a:p>
          <a:p>
            <a:pPr lvl="1" eaLnBrk="1" hangingPunct="1">
              <a:defRPr/>
            </a:pPr>
            <a:r>
              <a:rPr lang="en-US" dirty="0" smtClean="0">
                <a:ea typeface="+mn-ea"/>
              </a:rPr>
              <a:t>Facilitate health information exchange</a:t>
            </a:r>
            <a:endParaRPr lang="en-US" dirty="0" smtClean="0">
              <a:solidFill>
                <a:srgbClr val="7F7F7F"/>
              </a:solidFill>
              <a:ea typeface="+mn-ea"/>
            </a:endParaRPr>
          </a:p>
          <a:p>
            <a:pPr lvl="1" eaLnBrk="1" hangingPunct="1">
              <a:defRPr/>
            </a:pPr>
            <a:r>
              <a:rPr lang="en-US" dirty="0" smtClean="0">
                <a:ea typeface="+mn-ea"/>
              </a:rPr>
              <a:t>Reduce errors and costs arising from duplicate records</a:t>
            </a:r>
            <a:endParaRPr lang="en-US" dirty="0" smtClean="0">
              <a:solidFill>
                <a:srgbClr val="7F7F7F"/>
              </a:solidFill>
              <a:ea typeface="+mn-ea"/>
            </a:endParaRPr>
          </a:p>
          <a:p>
            <a:pPr eaLnBrk="1" hangingPunct="1">
              <a:defRPr/>
            </a:pPr>
            <a:r>
              <a:rPr lang="en-US" dirty="0" smtClean="0">
                <a:ea typeface="+mn-ea"/>
              </a:rPr>
              <a:t>Risks</a:t>
            </a:r>
            <a:endParaRPr lang="en-US" dirty="0" smtClean="0">
              <a:solidFill>
                <a:srgbClr val="7F7F7F"/>
              </a:solidFill>
              <a:ea typeface="+mn-ea"/>
            </a:endParaRPr>
          </a:p>
          <a:p>
            <a:pPr lvl="1" eaLnBrk="1" hangingPunct="1">
              <a:defRPr/>
            </a:pPr>
            <a:r>
              <a:rPr lang="en-US" dirty="0" smtClean="0">
                <a:ea typeface="+mn-ea"/>
              </a:rPr>
              <a:t>Easy linkage of records</a:t>
            </a:r>
            <a:endParaRPr lang="en-US" dirty="0" smtClean="0">
              <a:solidFill>
                <a:srgbClr val="7F7F7F"/>
              </a:solidFill>
              <a:ea typeface="+mn-ea"/>
            </a:endParaRPr>
          </a:p>
          <a:p>
            <a:pPr lvl="1" eaLnBrk="1" hangingPunct="1">
              <a:defRPr/>
            </a:pPr>
            <a:r>
              <a:rPr lang="en-US" dirty="0" smtClean="0">
                <a:ea typeface="+mn-ea"/>
              </a:rPr>
              <a:t>Potentially compromise privacy and confidentiality</a:t>
            </a:r>
            <a:endParaRPr lang="en-US" dirty="0">
              <a:ea typeface="+mn-ea"/>
            </a:endParaRPr>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of duplicate and overlaid records</a:t>
            </a:r>
            <a:endParaRPr lang="en-US" dirty="0"/>
          </a:p>
        </p:txBody>
      </p:sp>
      <p:sp>
        <p:nvSpPr>
          <p:cNvPr id="3" name="Content Placeholder 2"/>
          <p:cNvSpPr>
            <a:spLocks noGrp="1"/>
          </p:cNvSpPr>
          <p:nvPr>
            <p:ph idx="1"/>
          </p:nvPr>
        </p:nvSpPr>
        <p:spPr>
          <a:xfrm>
            <a:off x="224972" y="1182915"/>
            <a:ext cx="5490028" cy="5256522"/>
          </a:xfrm>
        </p:spPr>
        <p:txBody>
          <a:bodyPr>
            <a:normAutofit fontScale="92500" lnSpcReduction="20000"/>
          </a:bodyPr>
          <a:lstStyle/>
          <a:p>
            <a:r>
              <a:rPr lang="en-US" dirty="0"/>
              <a:t>I</a:t>
            </a:r>
            <a:r>
              <a:rPr lang="en-US" dirty="0" smtClean="0"/>
              <a:t>dentifier </a:t>
            </a:r>
            <a:r>
              <a:rPr lang="en-US" dirty="0"/>
              <a:t>errors compromise quality of care and can be </a:t>
            </a:r>
            <a:r>
              <a:rPr lang="en-US" dirty="0" smtClean="0"/>
              <a:t>costly</a:t>
            </a:r>
            <a:endParaRPr lang="en-US" dirty="0"/>
          </a:p>
          <a:p>
            <a:pPr lvl="1"/>
            <a:r>
              <a:rPr lang="en-US" dirty="0"/>
              <a:t>$4,500 to correct duplicate patient records in operating room</a:t>
            </a:r>
          </a:p>
          <a:p>
            <a:pPr lvl="1"/>
            <a:r>
              <a:rPr lang="en-US" dirty="0"/>
              <a:t>325 minutes of work to correct duplicate records in hospital</a:t>
            </a:r>
          </a:p>
          <a:p>
            <a:pPr lvl="1"/>
            <a:r>
              <a:rPr lang="en-US" dirty="0"/>
              <a:t>Cost increases with length of time error not </a:t>
            </a:r>
            <a:r>
              <a:rPr lang="en-US" dirty="0" smtClean="0"/>
              <a:t>identified</a:t>
            </a:r>
          </a:p>
          <a:p>
            <a:r>
              <a:rPr lang="en-US" dirty="0" smtClean="0"/>
              <a:t>Duplicate records more likely to be associated with missed abnormal test results</a:t>
            </a:r>
          </a:p>
          <a:p>
            <a:r>
              <a:rPr lang="en-US" dirty="0" smtClean="0"/>
              <a:t>Study of five large academic centers found</a:t>
            </a:r>
          </a:p>
          <a:p>
            <a:pPr lvl="1"/>
            <a:r>
              <a:rPr lang="en-US" dirty="0" smtClean="0"/>
              <a:t>Occurrence of matching first and last name was 16.5-40.7%, reduced to 0.2-15.5% when date of birth added</a:t>
            </a:r>
          </a:p>
          <a:p>
            <a:pPr lvl="1"/>
            <a:r>
              <a:rPr lang="en-US" dirty="0" smtClean="0"/>
              <a:t>Highly variable policies for preventing, detecting, and removing duplicate records, and for mitigating </a:t>
            </a:r>
            <a:r>
              <a:rPr lang="en-US" dirty="0" smtClean="0"/>
              <a:t>errors</a:t>
            </a:r>
            <a:endParaRPr lang="en-US" dirty="0"/>
          </a:p>
          <a:p>
            <a:r>
              <a:rPr lang="en-US" dirty="0"/>
              <a:t>Patient misidentification errors continue to be costly and compromising of patient </a:t>
            </a:r>
            <a:r>
              <a:rPr lang="en-US" dirty="0" smtClean="0"/>
              <a:t>care</a:t>
            </a:r>
            <a:endParaRPr lang="en-US" dirty="0" smtClean="0"/>
          </a:p>
        </p:txBody>
      </p:sp>
      <p:sp>
        <p:nvSpPr>
          <p:cNvPr id="7" name="Content Placeholder 6"/>
          <p:cNvSpPr>
            <a:spLocks noGrp="1"/>
          </p:cNvSpPr>
          <p:nvPr>
            <p:ph sz="quarter" idx="14"/>
          </p:nvPr>
        </p:nvSpPr>
        <p:spPr>
          <a:xfrm>
            <a:off x="4038600" y="6555553"/>
            <a:ext cx="4880429" cy="228600"/>
          </a:xfrm>
        </p:spPr>
        <p:txBody>
          <a:bodyPr/>
          <a:lstStyle/>
          <a:p>
            <a:r>
              <a:rPr lang="en-US" dirty="0"/>
              <a:t>(</a:t>
            </a:r>
            <a:r>
              <a:rPr lang="en-US" dirty="0" err="1"/>
              <a:t>Fernandes</a:t>
            </a:r>
            <a:r>
              <a:rPr lang="en-US" dirty="0"/>
              <a:t>, 2001</a:t>
            </a:r>
            <a:r>
              <a:rPr lang="en-US" dirty="0" smtClean="0"/>
              <a:t>), (</a:t>
            </a:r>
            <a:r>
              <a:rPr lang="en-US" dirty="0" err="1"/>
              <a:t>Joffe</a:t>
            </a:r>
            <a:r>
              <a:rPr lang="en-US" dirty="0"/>
              <a:t>, 2009</a:t>
            </a:r>
            <a:r>
              <a:rPr lang="en-US" dirty="0" smtClean="0"/>
              <a:t>), (</a:t>
            </a:r>
            <a:r>
              <a:rPr lang="en-US" dirty="0"/>
              <a:t>McCoy, 2013</a:t>
            </a:r>
            <a:r>
              <a:rPr lang="en-US" dirty="0"/>
              <a:t>), (</a:t>
            </a:r>
            <a:r>
              <a:rPr lang="en-US" dirty="0" err="1"/>
              <a:t>Ponemon</a:t>
            </a:r>
            <a:r>
              <a:rPr lang="en-US" dirty="0"/>
              <a:t>, 2016)</a:t>
            </a:r>
          </a:p>
          <a:p>
            <a:endParaRPr lang="en-US" dirty="0"/>
          </a:p>
        </p:txBody>
      </p:sp>
      <p:sp>
        <p:nvSpPr>
          <p:cNvPr id="4" name="TextBox 3"/>
          <p:cNvSpPr txBox="1"/>
          <p:nvPr/>
        </p:nvSpPr>
        <p:spPr>
          <a:xfrm>
            <a:off x="5715000" y="1182915"/>
            <a:ext cx="3204029" cy="2308324"/>
          </a:xfrm>
          <a:prstGeom prst="rect">
            <a:avLst/>
          </a:prstGeom>
          <a:noFill/>
        </p:spPr>
        <p:txBody>
          <a:bodyPr wrap="square" rtlCol="0">
            <a:spAutoFit/>
          </a:bodyPr>
          <a:lstStyle/>
          <a:p>
            <a:r>
              <a:rPr lang="en-US" dirty="0">
                <a:solidFill>
                  <a:schemeClr val="tx2"/>
                </a:solidFill>
              </a:rPr>
              <a:t>Figure from McCoy, AB, Wright, A, et al. (2013). Matching identifiers in electronic health records: implications for duplicate records and patient safety. Quality and Safety in Health Care. 22: 219-224.</a:t>
            </a:r>
          </a:p>
        </p:txBody>
      </p:sp>
      <p:pic>
        <p:nvPicPr>
          <p:cNvPr id="6" name="Picture 5"/>
          <p:cNvPicPr/>
          <p:nvPr/>
        </p:nvPicPr>
        <p:blipFill>
          <a:blip r:embed="rId4" cstate="email">
            <a:extLst>
              <a:ext uri="{28A0092B-C50C-407E-A947-70E740481C1C}">
                <a14:useLocalDpi xmlns:a14="http://schemas.microsoft.com/office/drawing/2010/main" val="0"/>
              </a:ext>
            </a:extLst>
          </a:blip>
          <a:stretch>
            <a:fillRect/>
          </a:stretch>
        </p:blipFill>
        <p:spPr>
          <a:xfrm>
            <a:off x="6688364" y="3491239"/>
            <a:ext cx="1257300" cy="1257300"/>
          </a:xfrm>
          <a:prstGeom prst="rect">
            <a:avLst/>
          </a:prstGeom>
        </p:spPr>
      </p:pic>
    </p:spTree>
    <p:custDataLst>
      <p:tags r:id="rId1"/>
    </p:custDataLst>
    <p:extLst>
      <p:ext uri="{BB962C8B-B14F-4D97-AF65-F5344CB8AC3E}">
        <p14:creationId xmlns:p14="http://schemas.microsoft.com/office/powerpoint/2010/main" val="3595722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hangingPunct="1"/>
            <a:r>
              <a:rPr lang="en-US" sz="4000">
                <a:latin typeface="Calibri" charset="0"/>
              </a:rPr>
              <a:t>Patient identifiers – key attributes (Connecting for Health, 2005)</a:t>
            </a:r>
          </a:p>
        </p:txBody>
      </p:sp>
      <p:sp>
        <p:nvSpPr>
          <p:cNvPr id="10243" name="Rectangle 3"/>
          <p:cNvSpPr>
            <a:spLocks noGrp="1" noChangeArrowheads="1"/>
          </p:cNvSpPr>
          <p:nvPr>
            <p:ph idx="1"/>
          </p:nvPr>
        </p:nvSpPr>
        <p:spPr/>
        <p:txBody>
          <a:bodyPr/>
          <a:lstStyle/>
          <a:p>
            <a:pPr eaLnBrk="1" hangingPunct="1"/>
            <a:r>
              <a:rPr lang="en-US" dirty="0"/>
              <a:t>Unique – only one person has a particular identifier</a:t>
            </a:r>
            <a:endParaRPr lang="en-US" dirty="0">
              <a:solidFill>
                <a:srgbClr val="7F7F7F"/>
              </a:solidFill>
            </a:endParaRPr>
          </a:p>
          <a:p>
            <a:pPr eaLnBrk="1" hangingPunct="1"/>
            <a:r>
              <a:rPr lang="en-US" dirty="0"/>
              <a:t>Non-disclosing – discloses no personal information</a:t>
            </a:r>
            <a:endParaRPr lang="en-US" dirty="0">
              <a:solidFill>
                <a:srgbClr val="7F7F7F"/>
              </a:solidFill>
            </a:endParaRPr>
          </a:p>
          <a:p>
            <a:pPr eaLnBrk="1" hangingPunct="1"/>
            <a:r>
              <a:rPr lang="en-US" dirty="0"/>
              <a:t>Permanent – will never be re-used</a:t>
            </a:r>
            <a:endParaRPr lang="en-US" dirty="0">
              <a:solidFill>
                <a:srgbClr val="7F7F7F"/>
              </a:solidFill>
            </a:endParaRPr>
          </a:p>
          <a:p>
            <a:pPr eaLnBrk="1" hangingPunct="1"/>
            <a:r>
              <a:rPr lang="en-US" dirty="0"/>
              <a:t>Ubiquitous – everyone has one</a:t>
            </a:r>
            <a:endParaRPr lang="en-US" dirty="0">
              <a:solidFill>
                <a:srgbClr val="7F7F7F"/>
              </a:solidFill>
            </a:endParaRPr>
          </a:p>
          <a:p>
            <a:pPr eaLnBrk="1" hangingPunct="1"/>
            <a:r>
              <a:rPr lang="en-US" dirty="0"/>
              <a:t>Canonical – each person has only one</a:t>
            </a:r>
            <a:endParaRPr lang="en-US" dirty="0">
              <a:solidFill>
                <a:srgbClr val="7F7F7F"/>
              </a:solidFill>
            </a:endParaRPr>
          </a:p>
          <a:p>
            <a:pPr eaLnBrk="1" hangingPunct="1"/>
            <a:r>
              <a:rPr lang="en-US" dirty="0"/>
              <a:t>Invariable – will not change over time</a:t>
            </a:r>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Rectangle 7"/>
          <p:cNvSpPr>
            <a:spLocks noGrp="1" noChangeArrowheads="1"/>
          </p:cNvSpPr>
          <p:nvPr>
            <p:ph type="title"/>
          </p:nvPr>
        </p:nvSpPr>
        <p:spPr/>
        <p:txBody>
          <a:bodyPr>
            <a:normAutofit fontScale="90000"/>
          </a:bodyPr>
          <a:lstStyle/>
          <a:p>
            <a:pPr>
              <a:defRPr/>
            </a:pPr>
            <a:r>
              <a:rPr lang="en-US" dirty="0" smtClean="0">
                <a:ea typeface="+mj-ea"/>
              </a:rPr>
              <a:t>One solution is government-issued patient identifiers</a:t>
            </a:r>
            <a:endParaRPr lang="en-US" dirty="0">
              <a:ea typeface="+mj-ea"/>
            </a:endParaRPr>
          </a:p>
        </p:txBody>
      </p:sp>
      <p:sp>
        <p:nvSpPr>
          <p:cNvPr id="12291" name="Rectangle 8"/>
          <p:cNvSpPr>
            <a:spLocks noGrp="1" noChangeArrowheads="1"/>
          </p:cNvSpPr>
          <p:nvPr>
            <p:ph idx="1"/>
          </p:nvPr>
        </p:nvSpPr>
        <p:spPr/>
        <p:txBody>
          <a:bodyPr>
            <a:normAutofit/>
          </a:bodyPr>
          <a:lstStyle/>
          <a:p>
            <a:pPr>
              <a:defRPr/>
            </a:pPr>
            <a:r>
              <a:rPr lang="en-US" dirty="0" smtClean="0">
                <a:ea typeface="+mn-ea"/>
              </a:rPr>
              <a:t>Most industrialized countries have them, e.g.,</a:t>
            </a:r>
          </a:p>
          <a:p>
            <a:pPr lvl="1">
              <a:defRPr/>
            </a:pPr>
            <a:r>
              <a:rPr lang="en-US" dirty="0" smtClean="0">
                <a:ea typeface="+mn-ea"/>
              </a:rPr>
              <a:t>New Zealand National Health Index (NHI)</a:t>
            </a:r>
          </a:p>
          <a:p>
            <a:pPr lvl="1">
              <a:defRPr/>
            </a:pPr>
            <a:r>
              <a:rPr lang="en-US" dirty="0" smtClean="0">
                <a:ea typeface="+mn-ea"/>
              </a:rPr>
              <a:t>Iceland Health Sector Database </a:t>
            </a:r>
          </a:p>
          <a:p>
            <a:pPr lvl="2">
              <a:defRPr/>
            </a:pPr>
            <a:r>
              <a:rPr lang="en-US" dirty="0" smtClean="0">
                <a:ea typeface="+mn-ea"/>
              </a:rPr>
              <a:t>Have also created national genetic database </a:t>
            </a:r>
          </a:p>
          <a:p>
            <a:pPr lvl="1">
              <a:defRPr/>
            </a:pPr>
            <a:r>
              <a:rPr lang="en-US" dirty="0" smtClean="0">
                <a:ea typeface="+mn-ea"/>
              </a:rPr>
              <a:t>Singapore issues National Registration Identity Card (NRIC) to all citizens and Foreign Identification Number (FIN) to all long-term visitors, which are used as identifiers in healthcare</a:t>
            </a:r>
          </a:p>
          <a:p>
            <a:pPr lvl="1">
              <a:defRPr/>
            </a:pPr>
            <a:r>
              <a:rPr lang="en-US" dirty="0" smtClean="0">
                <a:ea typeface="+mn-ea"/>
              </a:rPr>
              <a:t>Most Western European countries also use them without controversy</a:t>
            </a:r>
          </a:p>
        </p:txBody>
      </p:sp>
      <p:sp>
        <p:nvSpPr>
          <p:cNvPr id="2" name="Content Placeholder 1"/>
          <p:cNvSpPr>
            <a:spLocks noGrp="1"/>
          </p:cNvSpPr>
          <p:nvPr>
            <p:ph sz="quarter" idx="14"/>
          </p:nvPr>
        </p:nvSpPr>
        <p:spPr>
          <a:xfrm>
            <a:off x="6019800" y="6555553"/>
            <a:ext cx="2899229" cy="228600"/>
          </a:xfrm>
        </p:spPr>
        <p:txBody>
          <a:bodyPr/>
          <a:lstStyle/>
          <a:p>
            <a:r>
              <a:rPr lang="en-US" dirty="0"/>
              <a:t>(</a:t>
            </a:r>
            <a:r>
              <a:rPr lang="en-US" dirty="0" err="1"/>
              <a:t>Arnason</a:t>
            </a:r>
            <a:r>
              <a:rPr lang="en-US" dirty="0"/>
              <a:t>, 2002</a:t>
            </a:r>
            <a:r>
              <a:rPr lang="en-US" dirty="0" smtClean="0"/>
              <a:t>), (</a:t>
            </a:r>
            <a:r>
              <a:rPr lang="en-US" dirty="0" err="1"/>
              <a:t>Gulcher</a:t>
            </a:r>
            <a:r>
              <a:rPr lang="en-US" dirty="0"/>
              <a:t>, 2000)</a:t>
            </a:r>
          </a:p>
        </p:txBody>
      </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smtClean="0"/>
              <a:t>Government-issued patient identifiers in the US?</a:t>
            </a:r>
            <a:endParaRPr lang="en-US" dirty="0" smtClean="0"/>
          </a:p>
        </p:txBody>
      </p:sp>
      <p:sp>
        <p:nvSpPr>
          <p:cNvPr id="13315" name="Rectangle 3"/>
          <p:cNvSpPr>
            <a:spLocks noGrp="1" noChangeArrowheads="1"/>
          </p:cNvSpPr>
          <p:nvPr>
            <p:ph idx="1"/>
          </p:nvPr>
        </p:nvSpPr>
        <p:spPr/>
        <p:txBody>
          <a:bodyPr>
            <a:normAutofit/>
          </a:bodyPr>
          <a:lstStyle/>
          <a:p>
            <a:r>
              <a:rPr lang="en-US" dirty="0" smtClean="0"/>
              <a:t>HIPAA mandated creation of patient identifiers but public pressure forced postponement</a:t>
            </a:r>
          </a:p>
          <a:p>
            <a:pPr lvl="1"/>
            <a:r>
              <a:rPr lang="en-US" dirty="0" smtClean="0"/>
              <a:t>Approach and issues described in </a:t>
            </a:r>
            <a:r>
              <a:rPr lang="en-US" dirty="0"/>
              <a:t>U.S. Department of Health and Human </a:t>
            </a:r>
            <a:r>
              <a:rPr lang="en-US" dirty="0" err="1" smtClean="0"/>
              <a:t>Services’s</a:t>
            </a:r>
            <a:r>
              <a:rPr lang="en-US" dirty="0" smtClean="0"/>
              <a:t> white paper</a:t>
            </a:r>
            <a:r>
              <a:rPr lang="en-US" dirty="0"/>
              <a:t>, “Unique Health Identifier for </a:t>
            </a:r>
            <a:r>
              <a:rPr lang="en-US" dirty="0" smtClean="0"/>
              <a:t>Individuals”</a:t>
            </a:r>
          </a:p>
          <a:p>
            <a:r>
              <a:rPr lang="en-US" dirty="0" smtClean="0"/>
              <a:t>Could/should we use the social security number as a national health identifier?</a:t>
            </a:r>
          </a:p>
          <a:p>
            <a:pPr lvl="1"/>
            <a:r>
              <a:rPr lang="en-US" dirty="0" smtClean="0"/>
              <a:t>Technical problems: many duplicates, numbers reused, no check digit for checksum validation </a:t>
            </a:r>
          </a:p>
          <a:p>
            <a:pPr lvl="1"/>
            <a:r>
              <a:rPr lang="en-US" dirty="0" smtClean="0"/>
              <a:t>Other problems: used for too many other purposes, including de-identification from public data sources </a:t>
            </a:r>
          </a:p>
          <a:p>
            <a:r>
              <a:rPr lang="en-US" dirty="0" smtClean="0"/>
              <a:t>Some advocate voluntary identifiers</a:t>
            </a:r>
          </a:p>
          <a:p>
            <a:pPr lvl="1"/>
            <a:r>
              <a:rPr lang="en-US" dirty="0" smtClean="0"/>
              <a:t>Those agreeing to have would sign consent form outlining benefits and risks </a:t>
            </a:r>
          </a:p>
          <a:p>
            <a:pPr lvl="1"/>
            <a:r>
              <a:rPr lang="en-US" dirty="0" smtClean="0"/>
              <a:t>Proposed standard: ASTM E2553-07</a:t>
            </a:r>
          </a:p>
        </p:txBody>
      </p:sp>
      <p:sp>
        <p:nvSpPr>
          <p:cNvPr id="2" name="Content Placeholder 1"/>
          <p:cNvSpPr>
            <a:spLocks noGrp="1"/>
          </p:cNvSpPr>
          <p:nvPr>
            <p:ph sz="quarter" idx="14"/>
          </p:nvPr>
        </p:nvSpPr>
        <p:spPr>
          <a:xfrm>
            <a:off x="2895600" y="6555553"/>
            <a:ext cx="6023429" cy="228600"/>
          </a:xfrm>
        </p:spPr>
        <p:txBody>
          <a:bodyPr/>
          <a:lstStyle/>
          <a:p>
            <a:r>
              <a:rPr lang="de-DE" dirty="0"/>
              <a:t>(HHS, 1998</a:t>
            </a:r>
            <a:r>
              <a:rPr lang="de-DE" dirty="0" smtClean="0"/>
              <a:t>), (</a:t>
            </a:r>
            <a:r>
              <a:rPr lang="de-DE" dirty="0"/>
              <a:t>Winkler, 2009</a:t>
            </a:r>
            <a:r>
              <a:rPr lang="de-DE" dirty="0" smtClean="0"/>
              <a:t>), (</a:t>
            </a:r>
            <a:r>
              <a:rPr lang="de-DE" dirty="0"/>
              <a:t>Acquisti, 2009</a:t>
            </a:r>
            <a:r>
              <a:rPr lang="de-DE" dirty="0" smtClean="0"/>
              <a:t>), (</a:t>
            </a:r>
            <a:r>
              <a:rPr lang="de-DE" dirty="0"/>
              <a:t>Hieb, 2006; Hieb, 2008)</a:t>
            </a:r>
            <a:endParaRPr lang="en-US" dirty="0"/>
          </a:p>
        </p:txBody>
      </p:sp>
    </p:spTree>
    <p:custDataLst>
      <p:tags r:id="rId1"/>
    </p:custData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title"/>
          </p:nvPr>
        </p:nvSpPr>
        <p:spPr/>
        <p:txBody>
          <a:bodyPr>
            <a:normAutofit fontScale="90000"/>
          </a:bodyPr>
          <a:lstStyle/>
          <a:p>
            <a:pPr eaLnBrk="1" hangingPunct="1">
              <a:defRPr/>
            </a:pPr>
            <a:r>
              <a:rPr lang="en-US" dirty="0" smtClean="0">
                <a:ea typeface="+mj-ea"/>
              </a:rPr>
              <a:t>Others argue it is unnecessary and politically infeasible in US</a:t>
            </a:r>
          </a:p>
        </p:txBody>
      </p:sp>
      <p:sp>
        <p:nvSpPr>
          <p:cNvPr id="7176" name="Rectangle 8"/>
          <p:cNvSpPr>
            <a:spLocks noGrp="1" noChangeArrowheads="1"/>
          </p:cNvSpPr>
          <p:nvPr>
            <p:ph idx="1"/>
          </p:nvPr>
        </p:nvSpPr>
        <p:spPr/>
        <p:txBody>
          <a:bodyPr>
            <a:normAutofit/>
          </a:bodyPr>
          <a:lstStyle/>
          <a:p>
            <a:pPr eaLnBrk="1" hangingPunct="1">
              <a:lnSpc>
                <a:spcPct val="80000"/>
              </a:lnSpc>
            </a:pPr>
            <a:r>
              <a:rPr lang="en-US" dirty="0"/>
              <a:t>Connecting for Health, </a:t>
            </a:r>
            <a:r>
              <a:rPr lang="en-US" dirty="0" smtClean="0"/>
              <a:t>2005</a:t>
            </a:r>
            <a:endParaRPr lang="en-US" dirty="0" smtClean="0">
              <a:solidFill>
                <a:srgbClr val="7F7F7F"/>
              </a:solidFill>
            </a:endParaRPr>
          </a:p>
          <a:p>
            <a:pPr lvl="1">
              <a:lnSpc>
                <a:spcPct val="80000"/>
              </a:lnSpc>
            </a:pPr>
            <a:r>
              <a:rPr lang="en-US" altLang="ja-JP" dirty="0" smtClean="0"/>
              <a:t>“</a:t>
            </a:r>
            <a:r>
              <a:rPr lang="en-US" dirty="0" smtClean="0"/>
              <a:t>Not worth the fight” </a:t>
            </a:r>
            <a:endParaRPr lang="en-US" dirty="0" smtClean="0">
              <a:solidFill>
                <a:srgbClr val="7F7F7F"/>
              </a:solidFill>
            </a:endParaRPr>
          </a:p>
          <a:p>
            <a:pPr lvl="1">
              <a:lnSpc>
                <a:spcPct val="80000"/>
              </a:lnSpc>
            </a:pPr>
            <a:r>
              <a:rPr lang="en-US" dirty="0" smtClean="0"/>
              <a:t>Probably </a:t>
            </a:r>
            <a:r>
              <a:rPr lang="en-US" dirty="0"/>
              <a:t>politically impossible to deploy in US</a:t>
            </a:r>
            <a:endParaRPr lang="en-US" dirty="0">
              <a:solidFill>
                <a:srgbClr val="7F7F7F"/>
              </a:solidFill>
            </a:endParaRPr>
          </a:p>
          <a:p>
            <a:pPr lvl="1">
              <a:lnSpc>
                <a:spcPct val="80000"/>
              </a:lnSpc>
            </a:pPr>
            <a:r>
              <a:rPr lang="en-US" dirty="0"/>
              <a:t>There may be other ways to achieve goals for national identifiers</a:t>
            </a:r>
            <a:endParaRPr lang="en-US" dirty="0">
              <a:solidFill>
                <a:srgbClr val="7F7F7F"/>
              </a:solidFill>
            </a:endParaRPr>
          </a:p>
          <a:p>
            <a:pPr lvl="1">
              <a:lnSpc>
                <a:spcPct val="80000"/>
              </a:lnSpc>
            </a:pPr>
            <a:r>
              <a:rPr lang="en-US" dirty="0"/>
              <a:t>Expenses up front; benefits accrue later</a:t>
            </a:r>
            <a:endParaRPr lang="en-US" dirty="0">
              <a:solidFill>
                <a:srgbClr val="7F7F7F"/>
              </a:solidFill>
            </a:endParaRPr>
          </a:p>
          <a:p>
            <a:pPr eaLnBrk="1" hangingPunct="1">
              <a:lnSpc>
                <a:spcPct val="80000"/>
              </a:lnSpc>
            </a:pPr>
            <a:r>
              <a:rPr lang="en-US" dirty="0"/>
              <a:t>Counterpoint: Unique patient identifier would reduce errors and improve system interoperability in US </a:t>
            </a:r>
            <a:endParaRPr lang="en-US" dirty="0">
              <a:solidFill>
                <a:srgbClr val="7F7F7F"/>
              </a:solidFill>
            </a:endParaRPr>
          </a:p>
          <a:p>
            <a:pPr lvl="1">
              <a:lnSpc>
                <a:spcPct val="80000"/>
              </a:lnSpc>
            </a:pPr>
            <a:r>
              <a:rPr lang="en-US" dirty="0"/>
              <a:t>Costs would be substantial ($3.9-9.2 billion) but be offset by other improvements in healthcare system</a:t>
            </a:r>
            <a:endParaRPr lang="en-US" dirty="0">
              <a:solidFill>
                <a:srgbClr val="7F7F7F"/>
              </a:solidFill>
            </a:endParaRPr>
          </a:p>
          <a:p>
            <a:pPr lvl="1">
              <a:lnSpc>
                <a:spcPct val="80000"/>
              </a:lnSpc>
            </a:pPr>
            <a:r>
              <a:rPr lang="en-US" dirty="0"/>
              <a:t>Would not significantly increase risk for security breaches over other </a:t>
            </a:r>
            <a:r>
              <a:rPr lang="en-US" dirty="0" smtClean="0"/>
              <a:t>options</a:t>
            </a:r>
          </a:p>
          <a:p>
            <a:pPr lvl="1">
              <a:lnSpc>
                <a:spcPct val="80000"/>
              </a:lnSpc>
            </a:pPr>
            <a:r>
              <a:rPr lang="en-US" dirty="0">
                <a:latin typeface="Calibri" charset="0"/>
              </a:rPr>
              <a:t>Recent coalition of health IT groups called for re-opening of discussion is </a:t>
            </a:r>
            <a:r>
              <a:rPr lang="en-US" dirty="0" smtClean="0">
                <a:latin typeface="Calibri" charset="0"/>
              </a:rPr>
              <a:t>US</a:t>
            </a:r>
            <a:endParaRPr lang="en-US" dirty="0">
              <a:latin typeface="Calibri" charset="0"/>
            </a:endParaRPr>
          </a:p>
          <a:p>
            <a:pPr lvl="1">
              <a:lnSpc>
                <a:spcPct val="80000"/>
              </a:lnSpc>
            </a:pPr>
            <a:endParaRPr lang="en-US" dirty="0"/>
          </a:p>
        </p:txBody>
      </p:sp>
      <p:sp>
        <p:nvSpPr>
          <p:cNvPr id="2" name="Content Placeholder 1"/>
          <p:cNvSpPr>
            <a:spLocks noGrp="1"/>
          </p:cNvSpPr>
          <p:nvPr>
            <p:ph sz="quarter" idx="14"/>
          </p:nvPr>
        </p:nvSpPr>
        <p:spPr>
          <a:xfrm>
            <a:off x="2971800" y="6555553"/>
            <a:ext cx="5947229" cy="228600"/>
          </a:xfrm>
        </p:spPr>
        <p:txBody>
          <a:bodyPr/>
          <a:lstStyle/>
          <a:p>
            <a:r>
              <a:rPr lang="en-US" dirty="0"/>
              <a:t>(Ferris, 2005; Ferris, 2005</a:t>
            </a:r>
            <a:r>
              <a:rPr lang="en-US" dirty="0" smtClean="0"/>
              <a:t>), (</a:t>
            </a:r>
            <a:r>
              <a:rPr lang="en-US" dirty="0" err="1"/>
              <a:t>Hillestad</a:t>
            </a:r>
            <a:r>
              <a:rPr lang="en-US" dirty="0"/>
              <a:t>, 2008; </a:t>
            </a:r>
            <a:r>
              <a:rPr lang="en-US" dirty="0" err="1"/>
              <a:t>Detmer</a:t>
            </a:r>
            <a:r>
              <a:rPr lang="en-US" dirty="0"/>
              <a:t>, 2010; </a:t>
            </a:r>
            <a:r>
              <a:rPr lang="en-US" dirty="0" err="1"/>
              <a:t>Aranow</a:t>
            </a:r>
            <a:r>
              <a:rPr lang="en-US" dirty="0"/>
              <a:t>, 2013</a:t>
            </a:r>
            <a:r>
              <a:rPr lang="en-US" dirty="0"/>
              <a:t>), (HIMSS, 2016)</a:t>
            </a:r>
            <a:endParaRPr lang="en-US" dirty="0"/>
          </a:p>
        </p:txBody>
      </p:sp>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fontScale="90000"/>
          </a:bodyPr>
          <a:lstStyle/>
          <a:p>
            <a:pPr>
              <a:defRPr/>
            </a:pPr>
            <a:r>
              <a:rPr lang="en-US" dirty="0"/>
              <a:t>Alternative to a national identifier – probabilistic matching</a:t>
            </a:r>
            <a:endParaRPr lang="en-US" dirty="0">
              <a:ea typeface="+mj-ea"/>
            </a:endParaRPr>
          </a:p>
        </p:txBody>
      </p:sp>
      <p:sp>
        <p:nvSpPr>
          <p:cNvPr id="15363" name="Rectangle 3"/>
          <p:cNvSpPr>
            <a:spLocks noGrp="1" noChangeArrowheads="1"/>
          </p:cNvSpPr>
          <p:nvPr>
            <p:ph idx="1"/>
          </p:nvPr>
        </p:nvSpPr>
        <p:spPr/>
        <p:txBody>
          <a:bodyPr>
            <a:normAutofit/>
          </a:bodyPr>
          <a:lstStyle/>
          <a:p>
            <a:r>
              <a:rPr lang="en-US" dirty="0"/>
              <a:t>Use of probabilistic matching algorithms to link patient records based on various attributes, e.g., name, address, date of birth, phone, etc.</a:t>
            </a:r>
          </a:p>
          <a:p>
            <a:r>
              <a:rPr lang="en-US" dirty="0"/>
              <a:t>Many methods show relatively high level of </a:t>
            </a:r>
            <a:r>
              <a:rPr lang="en-US" dirty="0" smtClean="0"/>
              <a:t>accuracy</a:t>
            </a:r>
            <a:endParaRPr lang="en-US" dirty="0"/>
          </a:p>
          <a:p>
            <a:pPr lvl="1"/>
            <a:r>
              <a:rPr lang="en-US" dirty="0"/>
              <a:t>Methods use widely in health information </a:t>
            </a:r>
            <a:r>
              <a:rPr lang="en-US" dirty="0" smtClean="0"/>
              <a:t>exchange</a:t>
            </a:r>
            <a:endParaRPr lang="en-US" dirty="0"/>
          </a:p>
          <a:p>
            <a:r>
              <a:rPr lang="en-US" dirty="0"/>
              <a:t>Research still required for problems with non-standardized (“dirty”) data </a:t>
            </a:r>
            <a:r>
              <a:rPr lang="en-US" dirty="0" smtClean="0"/>
              <a:t>and </a:t>
            </a:r>
            <a:r>
              <a:rPr lang="en-US" dirty="0"/>
              <a:t>missing </a:t>
            </a:r>
            <a:r>
              <a:rPr lang="en-US" dirty="0" smtClean="0"/>
              <a:t>data</a:t>
            </a:r>
            <a:endParaRPr lang="en-US" dirty="0"/>
          </a:p>
        </p:txBody>
      </p:sp>
      <p:sp>
        <p:nvSpPr>
          <p:cNvPr id="2" name="Content Placeholder 1"/>
          <p:cNvSpPr>
            <a:spLocks noGrp="1"/>
          </p:cNvSpPr>
          <p:nvPr>
            <p:ph sz="quarter" idx="14"/>
          </p:nvPr>
        </p:nvSpPr>
        <p:spPr>
          <a:xfrm>
            <a:off x="224972" y="6555553"/>
            <a:ext cx="8694058" cy="228600"/>
          </a:xfrm>
        </p:spPr>
        <p:txBody>
          <a:bodyPr/>
          <a:lstStyle/>
          <a:p>
            <a:r>
              <a:rPr lang="fr-FR" sz="1000" dirty="0"/>
              <a:t>(</a:t>
            </a:r>
            <a:r>
              <a:rPr lang="fr-FR" sz="1000" dirty="0" err="1"/>
              <a:t>Grannis</a:t>
            </a:r>
            <a:r>
              <a:rPr lang="fr-FR" sz="1000" dirty="0"/>
              <a:t>, 2003; </a:t>
            </a:r>
            <a:r>
              <a:rPr lang="fr-FR" sz="1000" dirty="0" err="1"/>
              <a:t>Grannis</a:t>
            </a:r>
            <a:r>
              <a:rPr lang="fr-FR" sz="1000" dirty="0"/>
              <a:t>, 2004; Tromp, 2008; Tromp, 2011; Li, 2013; </a:t>
            </a:r>
            <a:r>
              <a:rPr lang="fr-FR" sz="1000" dirty="0" err="1"/>
              <a:t>Sayers</a:t>
            </a:r>
            <a:r>
              <a:rPr lang="fr-FR" sz="1000" dirty="0"/>
              <a:t>, 2016)</a:t>
            </a:r>
            <a:r>
              <a:rPr lang="en-US" sz="1000" dirty="0"/>
              <a:t>, (Kho, 2015; McFarlane, 2016</a:t>
            </a:r>
            <a:r>
              <a:rPr lang="en-US" sz="1000" dirty="0" smtClean="0"/>
              <a:t>), (</a:t>
            </a:r>
            <a:r>
              <a:rPr lang="en-US" sz="1000" dirty="0"/>
              <a:t>Randall, 2013</a:t>
            </a:r>
            <a:r>
              <a:rPr lang="en-US" sz="1000" dirty="0" smtClean="0"/>
              <a:t>), (</a:t>
            </a:r>
            <a:r>
              <a:rPr lang="en-US" sz="1000" dirty="0"/>
              <a:t>Ong, </a:t>
            </a:r>
            <a:r>
              <a:rPr lang="en-US" sz="1000" dirty="0" smtClean="0"/>
              <a:t>2014)</a:t>
            </a:r>
            <a:endParaRPr lang="en-US" sz="1000" dirty="0"/>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 val="William Hersh, MD"/>
  <p:tag name="PRESENTER_TITLE" val="Professor and Chair, DMICE"/>
  <p:tag name="PRESENTER_EMAIL" val="hersh@ohsu.edu"/>
  <p:tag name="PRESENTER_PIC" val="C:\Documents and Settings\hersh\My Documents\Ongoing\Web\standard.jpg"/>
  <p:tag name="LOGO_PIC_2" val="C:\Documents and Settings\hersh\My Documents\Ongoing\Web\ohsunewlogo.jpg"/>
  <p:tag name="PRESENTER_PIC_MODE" val="0"/>
  <p:tag name="LOGO_PIC_MODE" val="1"/>
  <p:tag name="PRESENTATION_TITLE" val="5.2"/>
  <p:tag name="ART_ENCODE_TYPE" val="0"/>
  <p:tag name="ART_ENCODE_INDEX" val="1"/>
  <p:tag name="ARTICULATE_TEMPLATE" val="E-Learning Course (Single-level)"/>
  <p:tag name="ARTICULATE_TEMPLATE_GUID" val="1a000000-6000-0000-b000-000000000003"/>
  <p:tag name="PRESENTER_PREVIEW_MODE" val="0"/>
  <p:tag name="PRESENTER_PREVIEW_START" val="1"/>
  <p:tag name="PLAYERLOGOHEIGHT" val="622"/>
  <p:tag name="PLAYERLOGOWIDTH" val="900"/>
  <p:tag name="LAUNCHINNEWWINDOW" val="0"/>
  <p:tag name="LASTPUBLISHED" val="C:\Documents and Settings\hersh\My Documents\10x10\Unit 4\Content\4.2\player.html"/>
  <p:tag name="ARTICULATE_LOGO" val="ohsu-logo.jpg"/>
  <p:tag name="ARTICULATE_PRESENTER" val="William Hersh, MD"/>
  <p:tag name="ARTICULATE_PRESENTER_GUID" val="2C78E8ED6413"/>
  <p:tag name="ARTICULATE_LMS" val="0"/>
  <p:tag name="ARTICULATE_META_COURSE_VERSION_SET" val="True"/>
  <p:tag name="ARTICULATE_REFERENCE_ID" val="7216f5cc-8626-4f4b-a1ce-967dacbef890"/>
  <p:tag name="ARTICULATE_REFERENCE_TYPE_1" val="1"/>
  <p:tag name="ARTICULATE_REFERENCE_1" val="C:\wamp\www\Box Sync\BD2K\OER Content\BDK06\Staged\List of Resources for Identifier and Transaction Standards.pdf"/>
  <p:tag name="ARTICULATE_REFERENCE_TITLE_1" val="List of Resources for Identifier and Transaction Standards"/>
  <p:tag name="ARTICULATE_REFERENCE_ID_1" val="ed87aa53-39e6-43a3-975c-5f4d221dc4e0"/>
  <p:tag name="ARTICULATE_REFERENCE_COUNT" val="1"/>
  <p:tag name="ARTICULATE_REFERENCE_DESCRIPTION" val="Here are some useful links:"/>
  <p:tag name="ARTICULATE_PLAYER_GLOSSARY_XML" val="&lt;?xml version=&quot;1.0&quot; encoding=&quot;utf-16&quot;?&gt;&lt;glossary xmlns:xsi=&quot;http://www.w3.org/2001/XMLSchema-instance&quot; xmlns:xsd=&quot;http://www.w3.org/2001/XMLSchema&quot;&gt;&lt;terms /&gt;&lt;/glossary&gt;"/>
  <p:tag name="TAG_BACKING_FORM_KEY" val="8917490-c:\wamp\www\box sync\bd2k\oer content\bdk06\staged\bdk04-2.pptx"/>
  <p:tag name="ARTICULATE_PRESENTER_VERSION" val="7"/>
  <p:tag name="ARTICULATE_USED_PAGE_ORIENTATION" val="1"/>
  <p:tag name="ARTICULATE_USED_PAGE_SIZE" val="1"/>
  <p:tag name="ARTICULATE_META_COURSE_ID" val="5wKV0LPTBpu_course_id"/>
  <p:tag name="ARTICULATE_META_NAME_SET" val="True"/>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10c8e1a7-c038-497d-b4ad-625a109ae5fd"/>
  <p:tag name="ARTICULATE_SLIDE_NAV" val="1"/>
  <p:tag name="AUDIO_ID" val="256"/>
  <p:tag name="ARTICULATE_AUDIO_RECORDED" val="1"/>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ORIGINAL_AUDIO_FILEPATH" val="C:\wamp\www\Box Sync\BD2K\OER Content\BDK06\Working\Audio\BDK04-2audio\Slide 1 - Identifier and Transaction Standards.wav"/>
  <p:tag name="ELAPSEDTIME" val="11.612"/>
  <p:tag name="ARTICULATE_USED_LAYOUT" val="1"/>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00b989d7-3820-45ff-90e7-29c5e048efe8"/>
  <p:tag name="AUDIO_ID" val="258"/>
  <p:tag name="ARTICULATE_SLIDE_NAV" val="2"/>
  <p:tag name="ELAPSEDTIME" val="29.8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GUID" val="754a96a9-b3ac-4582-99be-7d3e7a349e04"/>
  <p:tag name="AUDIO_ID" val="280"/>
  <p:tag name="ARTICULATE_SLIDE_NAV" val="3"/>
  <p:tag name="ELAPSEDTIME" val="63.4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UDIO_ID" val="285"/>
  <p:tag name="ARTICULATE_SLIDE_GUID" val="03909d2e-70ab-416e-94f7-b90b0416eeb2"/>
  <p:tag name="ARTICULATE_SLIDE_NAV" val="4"/>
  <p:tag name="ELAPSEDTIME" val="116.7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GUID" val="059529d8-a3fa-4e37-b361-e5d38408e803"/>
  <p:tag name="AUDIO_ID" val="282"/>
  <p:tag name="ARTICULATE_SLIDE_NAV" val="5"/>
  <p:tag name="ELAPSEDTIME" val="81.7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GUID" val="b1250c87-1573-4c5f-8b01-745970ba32bc"/>
  <p:tag name="AUDIO_ID" val="279"/>
  <p:tag name="ARTICULATE_SLIDE_NAV" val="6"/>
  <p:tag name="ELAPSEDTIME" val="71.6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GUID" val="880d1d05-0b27-4435-ab05-c958dcb87d64"/>
  <p:tag name="AUDIO_ID" val="281"/>
  <p:tag name="ARTICULATE_SLIDE_NAV" val="7"/>
  <p:tag name="ELAPSEDTIME" val="148.5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GUID" val="28d638da-7b42-4404-bfdc-1bafbfb07e54"/>
  <p:tag name="AUDIO_ID" val="259"/>
  <p:tag name="ARTICULATE_SLIDE_NAV" val="8"/>
  <p:tag name="ELAPSEDTIME" val="62.7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GUID" val="50690374-2721-4327-b940-929584fef6d1"/>
  <p:tag name="ARTICULATE_SLIDE_NAV" val="9"/>
  <p:tag name="AUDIO_ID" val="283"/>
  <p:tag name="ARTICULATE_AUDIO_RECORDED" val="1"/>
  <p:tag name="ELAPSEDTIME" val="141.9"/>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UDIO_ID" val="288"/>
  <p:tag name="ARTICULATE_AUDIO_RECORDED" val="1"/>
  <p:tag name="ELAPSEDTIME" val="128.6"/>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GUID" val="9d573dd6-5776-4cb0-baeb-ea6cafb3609c"/>
  <p:tag name="AUDIO_ID" val="261"/>
  <p:tag name="ARTICULATE_SLIDE_NAV" val="10"/>
  <p:tag name="ELAPSEDTIME" val="80.7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86"/>
  <p:tag name="ARTICULATE_SLIDE_GUID" val="481e2758-fc88-4543-a8f5-eb161ecddfce"/>
  <p:tag name="ARTICULATE_SLIDE_NAV" val="11"/>
  <p:tag name="ELAPSEDTIME" val="37.9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GUID" val="ed1aa58b-5876-4db4-a308-fc7d41829a08"/>
  <p:tag name="AUDIO_ID" val="262"/>
  <p:tag name="ARTICULATE_SLIDE_NAV" val="12"/>
  <p:tag name="ELAPSEDTIME" val="108.2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GUID" val="dfea4b63-7779-4590-8caa-09150fdd34a7"/>
  <p:tag name="AUDIO_ID" val="263"/>
  <p:tag name="ARTICULATE_SLIDE_NAV" val="13"/>
  <p:tag name="ELAPSEDTIME" val="54.3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GUID" val="dfea4b63-7779-4590-8caa-09150fdd34a7"/>
  <p:tag name="AUDIO_ID" val="263"/>
  <p:tag name="ARTICULATE_SLIDE_NAV" val="13"/>
  <p:tag name="ELAPSEDTIME" val="54.30"/>
  <p:tag name="ARTICULATE_NAV_LEVEL" val="1"/>
  <p:tag name="ARTICULATE_SLIDE_PRESENTER_GUID" val="1e67ace8-320f-4a57-88d7-398dee1d6b4f"/>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1e67ace8-320f-4a57-88d7-398dee1d6b4f"/>
  <p:tag name="ARTICULATE_SLIDE_PAUSE" val="1"/>
  <p:tag name="ARTICULATE_LOCK_SLIDE" val="0"/>
  <p:tag name="ARTICULATE_HIDE_SLIDE" val="1"/>
  <p:tag name="ARTICULATE_PLAYER_CONTROL_PREVIOUS" val="True"/>
  <p:tag name="ARTICULATE_PLAYER_CONTROL_NEXT" val="True"/>
  <p:tag name="ARTICULATE_PLAYER_CONTROL_NOTES" val="False"/>
  <p:tag name="ARTICULATE_PLAYER_CONTROL_RESOURCES" val="True"/>
  <p:tag name="ARTICULATE_PLAYER_SEEKBAR" val="False"/>
  <p:tag name="ARTICULATE_PLAYER_CONTROL_PLAYPAUSE" val="False"/>
  <p:tag name="ARTICULATE_NEXT_BUTTON_ID" val="256"/>
  <p:tag name="ARTICULATE_PREV_BUTTON_ID" val="263"/>
  <p:tag name="AUDIO_ID" val="289"/>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D2K_OER_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2K_OER_Theme" id="{6B553284-C2DC-41D2-A051-A6B60F6D44F4}" vid="{F353914E-6A9F-43FF-9C1B-E0B337DD4544}"/>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D2K_WORKING_jackie_ThemeV1">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2K_WORKING_jackie_ThemeV1" id="{C33D5FCA-5EBD-43ED-A914-A254AF6E5DB8}" vid="{C3190F54-E46B-4AF6-B162-4702E7E886E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BD2K_OER_Theme</Template>
  <TotalTime>1028</TotalTime>
  <Words>1268</Words>
  <Application>Microsoft Office PowerPoint</Application>
  <PresentationFormat>On-screen Show (4:3)</PresentationFormat>
  <Paragraphs>134</Paragraphs>
  <Slides>16</Slides>
  <Notes>15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ＭＳ Ｐゴシック</vt:lpstr>
      <vt:lpstr>Arial</vt:lpstr>
      <vt:lpstr>Calibri</vt:lpstr>
      <vt:lpstr>Cambria</vt:lpstr>
      <vt:lpstr>Tahoma</vt:lpstr>
      <vt:lpstr>Times New Roman</vt:lpstr>
      <vt:lpstr>BD2K_OER_Theme</vt:lpstr>
      <vt:lpstr>BD2K OER Dark</vt:lpstr>
      <vt:lpstr>BD2K_WORKING_jackie_ThemeV1</vt:lpstr>
      <vt:lpstr>Identifier and Transaction Standards</vt:lpstr>
      <vt:lpstr>Identifiers</vt:lpstr>
      <vt:lpstr>Patient identifiers</vt:lpstr>
      <vt:lpstr>Challenges of duplicate and overlaid records</vt:lpstr>
      <vt:lpstr>Patient identifiers – key attributes (Connecting for Health, 2005)</vt:lpstr>
      <vt:lpstr>One solution is government-issued patient identifiers</vt:lpstr>
      <vt:lpstr>Government-issued patient identifiers in the US?</vt:lpstr>
      <vt:lpstr>Others argue it is unnecessary and politically infeasible in US</vt:lpstr>
      <vt:lpstr>Alternative to a national identifier – probabilistic matching</vt:lpstr>
      <vt:lpstr>Current state of patient record-matching</vt:lpstr>
      <vt:lpstr>Provider identifiers</vt:lpstr>
      <vt:lpstr>Employer and health plan identifier standards</vt:lpstr>
      <vt:lpstr>Transactions</vt:lpstr>
      <vt:lpstr>ASC X12N transactions – Version 5010</vt:lpstr>
      <vt:lpstr>You don’t believe these are important?</vt:lpstr>
      <vt:lpstr>Thank you</vt:lpstr>
    </vt:vector>
  </TitlesOfParts>
  <Company>Oregon Health &amp; Science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  Title</dc:title>
  <dc:creator>William Hersh</dc:creator>
  <cp:lastModifiedBy>Bjorn Pederson</cp:lastModifiedBy>
  <cp:revision>185</cp:revision>
  <cp:lastPrinted>2012-04-08T00:06:41Z</cp:lastPrinted>
  <dcterms:created xsi:type="dcterms:W3CDTF">2003-03-15T13:17:24Z</dcterms:created>
  <dcterms:modified xsi:type="dcterms:W3CDTF">2017-05-31T17:54:49Z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UsedName">
    <vt:lpwstr>5</vt:lpwstr>
  </property>
  <property fmtid="{D5CDD505-2E9C-101B-9397-08002B2CF9AE}" pid="3" name="ArticulateUseProject">
    <vt:lpwstr>1</vt:lpwstr>
  </property>
  <property fmtid="{D5CDD505-2E9C-101B-9397-08002B2CF9AE}" pid="4" name="ArticulatePath">
    <vt:lpwstr>4.2</vt:lpwstr>
  </property>
  <property fmtid="{D5CDD505-2E9C-101B-9397-08002B2CF9AE}" pid="5" name="ArticulateProjectVersion">
    <vt:lpwstr>7</vt:lpwstr>
  </property>
  <property fmtid="{D5CDD505-2E9C-101B-9397-08002B2CF9AE}" pid="6" name="ArticulateGUID">
    <vt:lpwstr>53F17C20-8A25-47B2-9797-79B5C33CCED2</vt:lpwstr>
  </property>
  <property fmtid="{D5CDD505-2E9C-101B-9397-08002B2CF9AE}" pid="7" name="ArticulateProjectFull">
    <vt:lpwstr>C:\wamp\www\Box Sync\BD2K\Hersh 2017 Updates\BDK04\BDK04-2_May2017.ppta</vt:lpwstr>
  </property>
</Properties>
</file>